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1" r:id="rId4"/>
  </p:sldMasterIdLst>
  <p:notesMasterIdLst>
    <p:notesMasterId r:id="rId31"/>
  </p:notesMasterIdLst>
  <p:sldIdLst>
    <p:sldId id="266" r:id="rId5"/>
    <p:sldId id="293" r:id="rId6"/>
    <p:sldId id="294" r:id="rId7"/>
    <p:sldId id="295" r:id="rId8"/>
    <p:sldId id="296" r:id="rId9"/>
    <p:sldId id="297"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28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616"/>
    <a:srgbClr val="797979"/>
    <a:srgbClr val="FA9618"/>
    <a:srgbClr val="FA8010"/>
    <a:srgbClr val="E89724"/>
    <a:srgbClr val="FA6E23"/>
    <a:srgbClr val="E69321"/>
    <a:srgbClr val="E18422"/>
    <a:srgbClr val="F969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29"/>
  </p:normalViewPr>
  <p:slideViewPr>
    <p:cSldViewPr snapToGrid="0" snapToObjects="1">
      <p:cViewPr varScale="1">
        <p:scale>
          <a:sx n="145" d="100"/>
          <a:sy n="145" d="100"/>
        </p:scale>
        <p:origin x="240"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DAD48-BB57-469F-9490-7DCBB20CC685}" type="datetimeFigureOut">
              <a:rPr lang="zh-CN" altLang="en-US" smtClean="0"/>
              <a:t>2017/11/8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E3FA6-14C7-404A-8E97-F3CC415618BC}" type="slidenum">
              <a:rPr lang="zh-CN" altLang="en-US" smtClean="0"/>
              <a:t>‹#›</a:t>
            </a:fld>
            <a:endParaRPr lang="zh-CN" altLang="en-US"/>
          </a:p>
        </p:txBody>
      </p:sp>
    </p:spTree>
    <p:extLst>
      <p:ext uri="{BB962C8B-B14F-4D97-AF65-F5344CB8AC3E}">
        <p14:creationId xmlns:p14="http://schemas.microsoft.com/office/powerpoint/2010/main" val="275730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701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445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074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61104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9190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4052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548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166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8292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2810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488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140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736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370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422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0337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11/8/2017</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969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11/8/2017</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9820325"/>
      </p:ext>
    </p:extLst>
  </p:cSld>
  <p:clrMap bg1="dk1" tx1="lt1" bg2="dk2" tx2="lt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456" r:id="rId18"/>
  </p:sldLayoutIdLst>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6" name="组 5"/>
          <p:cNvGrpSpPr/>
          <p:nvPr/>
        </p:nvGrpSpPr>
        <p:grpSpPr>
          <a:xfrm>
            <a:off x="1" y="1786887"/>
            <a:ext cx="9144000" cy="1569727"/>
            <a:chOff x="1" y="3112997"/>
            <a:chExt cx="9144000" cy="1569727"/>
          </a:xfrm>
        </p:grpSpPr>
        <p:sp>
          <p:nvSpPr>
            <p:cNvPr id="3" name="矩形 2"/>
            <p:cNvSpPr/>
            <p:nvPr/>
          </p:nvSpPr>
          <p:spPr>
            <a:xfrm>
              <a:off x="1" y="3112997"/>
              <a:ext cx="9144000" cy="1569727"/>
            </a:xfrm>
            <a:prstGeom prst="rect">
              <a:avLst/>
            </a:prstGeom>
            <a:solidFill>
              <a:srgbClr val="F9B6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1019245" y="3399160"/>
              <a:ext cx="7105510" cy="923330"/>
            </a:xfrm>
            <a:prstGeom prst="rect">
              <a:avLst/>
            </a:prstGeom>
            <a:noFill/>
          </p:spPr>
          <p:txBody>
            <a:bodyPr wrap="square" rtlCol="0">
              <a:spAutoFit/>
            </a:bodyPr>
            <a:lstStyle/>
            <a:p>
              <a:pPr algn="ctr"/>
              <a:r>
                <a:rPr kumimoji="1" lang="zh-CN" altLang="en-US" sz="5400" b="1" dirty="0" smtClean="0">
                  <a:solidFill>
                    <a:schemeClr val="tx1">
                      <a:lumMod val="85000"/>
                      <a:lumOff val="15000"/>
                    </a:schemeClr>
                  </a:solidFill>
                  <a:latin typeface="Impact"/>
                  <a:ea typeface="微软雅黑"/>
                  <a:cs typeface="Impact"/>
                </a:rPr>
                <a:t>搜索 </a:t>
              </a:r>
              <a:r>
                <a:rPr kumimoji="1" lang="en-US" altLang="zh-CN" sz="5400" b="1" dirty="0" smtClean="0">
                  <a:solidFill>
                    <a:schemeClr val="tx1">
                      <a:lumMod val="85000"/>
                      <a:lumOff val="15000"/>
                    </a:schemeClr>
                  </a:solidFill>
                  <a:latin typeface="Impact"/>
                  <a:ea typeface="微软雅黑"/>
                  <a:cs typeface="Impact"/>
                </a:rPr>
                <a:t>&amp; Elastic</a:t>
              </a:r>
              <a:endParaRPr kumimoji="1" lang="zh-CN" altLang="en-US" sz="5400" b="1" dirty="0">
                <a:solidFill>
                  <a:schemeClr val="tx1">
                    <a:lumMod val="85000"/>
                    <a:lumOff val="15000"/>
                  </a:schemeClr>
                </a:solidFill>
                <a:latin typeface="Impact"/>
                <a:ea typeface="微软雅黑"/>
                <a:cs typeface="Impact"/>
              </a:endParaRPr>
            </a:p>
          </p:txBody>
        </p:sp>
      </p:grpSp>
      <p:sp>
        <p:nvSpPr>
          <p:cNvPr id="7" name="文本框 6"/>
          <p:cNvSpPr txBox="1"/>
          <p:nvPr/>
        </p:nvSpPr>
        <p:spPr>
          <a:xfrm>
            <a:off x="2945836" y="4309567"/>
            <a:ext cx="2769440" cy="338554"/>
          </a:xfrm>
          <a:prstGeom prst="rect">
            <a:avLst/>
          </a:prstGeom>
          <a:noFill/>
        </p:spPr>
        <p:txBody>
          <a:bodyPr wrap="square" rtlCol="0">
            <a:spAutoFit/>
          </a:bodyPr>
          <a:lstStyle/>
          <a:p>
            <a:pPr algn="ctr"/>
            <a:r>
              <a:rPr kumimoji="1" lang="zh-CN" altLang="en-US" sz="1600" dirty="0" smtClean="0">
                <a:solidFill>
                  <a:srgbClr val="F9B616"/>
                </a:solidFill>
                <a:latin typeface="Arial"/>
                <a:ea typeface="微软雅黑"/>
                <a:cs typeface="Arial"/>
              </a:rPr>
              <a:t>三度空间</a:t>
            </a:r>
            <a:endParaRPr kumimoji="1" lang="zh-CN" altLang="en-US" sz="900" dirty="0">
              <a:solidFill>
                <a:srgbClr val="F9B616"/>
              </a:solidFill>
              <a:latin typeface="Arial"/>
              <a:ea typeface="微软雅黑"/>
              <a:cs typeface="Arial"/>
            </a:endParaRPr>
          </a:p>
        </p:txBody>
      </p:sp>
    </p:spTree>
    <p:extLst>
      <p:ext uri="{BB962C8B-B14F-4D97-AF65-F5344CB8AC3E}">
        <p14:creationId xmlns:p14="http://schemas.microsoft.com/office/powerpoint/2010/main" val="33182684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我们该如何做搜索？</a:t>
            </a:r>
            <a:endParaRPr lang="zh-CN" altLang="en-US" dirty="0"/>
          </a:p>
        </p:txBody>
      </p:sp>
      <p:sp>
        <p:nvSpPr>
          <p:cNvPr id="5" name="文本框 4"/>
          <p:cNvSpPr txBox="1"/>
          <p:nvPr/>
        </p:nvSpPr>
        <p:spPr>
          <a:xfrm>
            <a:off x="1052546" y="1361732"/>
            <a:ext cx="7525709" cy="2585323"/>
          </a:xfrm>
          <a:prstGeom prst="rect">
            <a:avLst/>
          </a:prstGeom>
          <a:noFill/>
        </p:spPr>
        <p:txBody>
          <a:bodyPr wrap="square" rtlCol="0">
            <a:spAutoFit/>
          </a:bodyPr>
          <a:lstStyle/>
          <a:p>
            <a:r>
              <a:rPr lang="zh-CN" altLang="en-US" dirty="0"/>
              <a:t>首先要了解清楚，我们要处理的数据内容是什么样的，用户是谁以及他们想要什么样的输出结果；在设计完方案后，需要持续收集来自用户的反馈，修正我们对领域业务的理解、调整数据架构、进一步改进搜索的相关度效果，从而形成一个良性的</a:t>
            </a:r>
            <a:r>
              <a:rPr lang="zh-CN" altLang="en-US" dirty="0" smtClean="0"/>
              <a:t>闭环。不同的领域有不同的需求。</a:t>
            </a:r>
            <a:r>
              <a:rPr lang="zh-CN" altLang="en-US" dirty="0"/>
              <a:t>虽然我们有 </a:t>
            </a:r>
            <a:r>
              <a:rPr lang="en-US" altLang="zh-CN" dirty="0" err="1"/>
              <a:t>Elasticsearch</a:t>
            </a:r>
            <a:r>
              <a:rPr lang="zh-CN" altLang="en-US" dirty="0"/>
              <a:t>、</a:t>
            </a:r>
            <a:r>
              <a:rPr lang="en-US" altLang="zh-CN" dirty="0" err="1"/>
              <a:t>Solr</a:t>
            </a:r>
            <a:r>
              <a:rPr lang="en-US" altLang="zh-CN" dirty="0"/>
              <a:t> </a:t>
            </a:r>
            <a:r>
              <a:rPr lang="zh-CN" altLang="en-US" dirty="0"/>
              <a:t>这样的底层技术支持，但它们更多的还是作为技术人员的核心工具，单靠这些无法实现用户的业务价值。</a:t>
            </a:r>
            <a:br>
              <a:rPr lang="zh-CN" altLang="en-US" dirty="0"/>
            </a:br>
            <a:endParaRPr lang="zh-CN" altLang="en-US" dirty="0" smtClean="0"/>
          </a:p>
          <a:p>
            <a:endParaRPr lang="zh-CN" altLang="en-US" dirty="0"/>
          </a:p>
          <a:p>
            <a:endParaRPr lang="zh-CN" altLang="en-US" dirty="0"/>
          </a:p>
        </p:txBody>
      </p:sp>
    </p:spTree>
    <p:extLst>
      <p:ext uri="{BB962C8B-B14F-4D97-AF65-F5344CB8AC3E}">
        <p14:creationId xmlns:p14="http://schemas.microsoft.com/office/powerpoint/2010/main" val="310283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我们的搜索应该满足什么？</a:t>
            </a:r>
            <a:endParaRPr lang="zh-CN" altLang="en-US" dirty="0"/>
          </a:p>
        </p:txBody>
      </p:sp>
      <p:sp>
        <p:nvSpPr>
          <p:cNvPr id="5" name="文本框 4"/>
          <p:cNvSpPr txBox="1"/>
          <p:nvPr/>
        </p:nvSpPr>
        <p:spPr>
          <a:xfrm>
            <a:off x="1052546" y="1361732"/>
            <a:ext cx="7525709" cy="2585323"/>
          </a:xfrm>
          <a:prstGeom prst="rect">
            <a:avLst/>
          </a:prstGeom>
          <a:noFill/>
        </p:spPr>
        <p:txBody>
          <a:bodyPr wrap="square" rtlCol="0">
            <a:spAutoFit/>
          </a:bodyPr>
          <a:lstStyle/>
          <a:p>
            <a:pPr marL="342900" indent="-342900">
              <a:buFont typeface="+mj-lt"/>
              <a:buAutoNum type="arabicPeriod"/>
            </a:pPr>
            <a:r>
              <a:rPr lang="zh-CN" altLang="en-US" dirty="0" smtClean="0"/>
              <a:t>支持多种数据接入方式（结构化，非结构化的数据）</a:t>
            </a:r>
            <a:endParaRPr lang="en-US" altLang="zh-CN" dirty="0" smtClean="0"/>
          </a:p>
          <a:p>
            <a:pPr marL="342900" indent="-342900">
              <a:buFont typeface="+mj-lt"/>
              <a:buAutoNum type="arabicPeriod"/>
            </a:pPr>
            <a:r>
              <a:rPr lang="zh-CN" altLang="en-US" dirty="0" smtClean="0"/>
              <a:t>对数据进行适当的清洗，治理，添加标记，丰富数据。</a:t>
            </a:r>
            <a:endParaRPr lang="en-US" altLang="zh-CN" dirty="0" smtClean="0"/>
          </a:p>
          <a:p>
            <a:pPr marL="342900" indent="-342900">
              <a:buFont typeface="+mj-lt"/>
              <a:buAutoNum type="arabicPeriod"/>
            </a:pPr>
            <a:r>
              <a:rPr lang="zh-CN" altLang="en-US" dirty="0" smtClean="0"/>
              <a:t>索引配置足够的灵活，根据业务和数据定义合适的索引结构。</a:t>
            </a:r>
            <a:endParaRPr lang="en-US" altLang="zh-CN" dirty="0" smtClean="0"/>
          </a:p>
          <a:p>
            <a:pPr marL="342900" indent="-342900">
              <a:buFont typeface="+mj-lt"/>
              <a:buAutoNum type="arabicPeriod"/>
            </a:pPr>
            <a:r>
              <a:rPr lang="zh-CN" altLang="en-US" dirty="0" smtClean="0"/>
              <a:t>支持丰富的查询功能，满足不同的查询需求，全文检索，高级检索，聚合统计，排序。</a:t>
            </a:r>
            <a:endParaRPr lang="en-US" altLang="zh-CN" dirty="0" smtClean="0"/>
          </a:p>
          <a:p>
            <a:pPr marL="342900" indent="-342900">
              <a:buFont typeface="+mj-lt"/>
              <a:buAutoNum type="arabicPeriod"/>
            </a:pPr>
            <a:r>
              <a:rPr lang="zh-CN" altLang="en-US" dirty="0" smtClean="0"/>
              <a:t>性能和资源的均衡。</a:t>
            </a:r>
            <a:r>
              <a:rPr lang="zh-CN" altLang="en-US" dirty="0"/>
              <a:t/>
            </a:r>
            <a:br>
              <a:rPr lang="zh-CN" altLang="en-US" dirty="0"/>
            </a:br>
            <a:endParaRPr lang="zh-CN" altLang="en-US" dirty="0" smtClean="0"/>
          </a:p>
          <a:p>
            <a:endParaRPr lang="zh-CN" altLang="en-US" dirty="0"/>
          </a:p>
          <a:p>
            <a:endParaRPr lang="zh-CN" altLang="en-US" dirty="0"/>
          </a:p>
        </p:txBody>
      </p:sp>
    </p:spTree>
    <p:extLst>
      <p:ext uri="{BB962C8B-B14F-4D97-AF65-F5344CB8AC3E}">
        <p14:creationId xmlns:p14="http://schemas.microsoft.com/office/powerpoint/2010/main" val="391874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三度空间的搜索应该是什么？</a:t>
            </a:r>
            <a:endParaRPr lang="zh-CN" altLang="en-US" dirty="0"/>
          </a:p>
        </p:txBody>
      </p:sp>
      <p:sp>
        <p:nvSpPr>
          <p:cNvPr id="5" name="文本框 4"/>
          <p:cNvSpPr txBox="1"/>
          <p:nvPr/>
        </p:nvSpPr>
        <p:spPr>
          <a:xfrm>
            <a:off x="1052546" y="1361732"/>
            <a:ext cx="7525709" cy="2862322"/>
          </a:xfrm>
          <a:prstGeom prst="rect">
            <a:avLst/>
          </a:prstGeom>
          <a:noFill/>
        </p:spPr>
        <p:txBody>
          <a:bodyPr wrap="square" rtlCol="0">
            <a:spAutoFit/>
          </a:bodyPr>
          <a:lstStyle/>
          <a:p>
            <a:pPr marL="342900" indent="-342900">
              <a:buFont typeface="+mj-lt"/>
              <a:buAutoNum type="arabicPeriod"/>
            </a:pPr>
            <a:r>
              <a:rPr lang="zh-CN" altLang="en-US" dirty="0" smtClean="0"/>
              <a:t>产品，通过关键字可以搜索到各种产品，或者各种产品对应的方案。</a:t>
            </a:r>
            <a:endParaRPr lang="en-US" altLang="zh-CN" dirty="0" smtClean="0"/>
          </a:p>
          <a:p>
            <a:pPr marL="342900" indent="-342900">
              <a:buFont typeface="+mj-lt"/>
              <a:buAutoNum type="arabicPeriod"/>
            </a:pPr>
            <a:r>
              <a:rPr lang="zh-CN" altLang="en-US" dirty="0" smtClean="0"/>
              <a:t>方案，通过方案的一些搜索关键字，搜索出对应的方案产品。</a:t>
            </a:r>
            <a:endParaRPr lang="en-US" altLang="zh-CN" dirty="0" smtClean="0"/>
          </a:p>
          <a:p>
            <a:pPr marL="342900" indent="-342900">
              <a:buFont typeface="+mj-lt"/>
              <a:buAutoNum type="arabicPeriod"/>
            </a:pPr>
            <a:r>
              <a:rPr lang="zh-CN" altLang="en-US" dirty="0" smtClean="0"/>
              <a:t>用户行为，通过记录一些用户信息，，推荐一些用户有可能喜欢的东西。</a:t>
            </a:r>
            <a:r>
              <a:rPr lang="en-US" altLang="zh-CN" dirty="0" smtClean="0"/>
              <a:t>(</a:t>
            </a:r>
            <a:r>
              <a:rPr lang="zh-CN" altLang="en-US" dirty="0" smtClean="0"/>
              <a:t>地理位置，爱好，年龄，职业，等等</a:t>
            </a:r>
            <a:r>
              <a:rPr lang="en-US" altLang="zh-CN" dirty="0" smtClean="0"/>
              <a:t>)</a:t>
            </a:r>
          </a:p>
          <a:p>
            <a:pPr marL="342900" indent="-342900">
              <a:buFont typeface="+mj-lt"/>
              <a:buAutoNum type="arabicPeriod"/>
            </a:pPr>
            <a:r>
              <a:rPr lang="zh-CN" altLang="en-US" dirty="0" smtClean="0"/>
              <a:t>我们如何通过搜索来满足用户的同时来赚钱。像</a:t>
            </a:r>
            <a:r>
              <a:rPr lang="en-US" altLang="zh-CN" dirty="0" err="1" smtClean="0"/>
              <a:t>baidu</a:t>
            </a:r>
            <a:r>
              <a:rPr lang="zh-CN" altLang="en-US" dirty="0" smtClean="0"/>
              <a:t>为什么这么赚钱。</a:t>
            </a:r>
            <a:endParaRPr lang="en-US" altLang="zh-CN" dirty="0" smtClean="0"/>
          </a:p>
          <a:p>
            <a:pPr marL="342900" indent="-342900">
              <a:buFont typeface="+mj-lt"/>
              <a:buAutoNum type="arabicPeriod"/>
            </a:pPr>
            <a:r>
              <a:rPr lang="zh-CN" altLang="en-US" dirty="0" smtClean="0"/>
              <a:t>大家都可以思考一下我们公司的搜索应该是什么？</a:t>
            </a:r>
            <a:r>
              <a:rPr lang="zh-CN" altLang="en-US" dirty="0"/>
              <a:t/>
            </a:r>
            <a:br>
              <a:rPr lang="zh-CN" altLang="en-US" dirty="0"/>
            </a:br>
            <a:endParaRPr lang="zh-CN" altLang="en-US" dirty="0" smtClean="0"/>
          </a:p>
          <a:p>
            <a:endParaRPr lang="zh-CN" altLang="en-US" dirty="0"/>
          </a:p>
          <a:p>
            <a:endParaRPr lang="zh-CN" altLang="en-US" dirty="0"/>
          </a:p>
        </p:txBody>
      </p:sp>
    </p:spTree>
    <p:extLst>
      <p:ext uri="{BB962C8B-B14F-4D97-AF65-F5344CB8AC3E}">
        <p14:creationId xmlns:p14="http://schemas.microsoft.com/office/powerpoint/2010/main" val="95793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我们首先看看别人的搜索</a:t>
            </a:r>
            <a:r>
              <a:rPr lang="en-US" altLang="zh-CN" dirty="0" smtClean="0"/>
              <a:t>JD</a:t>
            </a:r>
            <a:endParaRPr lang="zh-CN" altLang="en-US" dirty="0"/>
          </a:p>
        </p:txBody>
      </p:sp>
      <p:pic>
        <p:nvPicPr>
          <p:cNvPr id="8" name="图片 7"/>
          <p:cNvPicPr>
            <a:picLocks noChangeAspect="1"/>
          </p:cNvPicPr>
          <p:nvPr/>
        </p:nvPicPr>
        <p:blipFill>
          <a:blip r:embed="rId2"/>
          <a:stretch>
            <a:fillRect/>
          </a:stretch>
        </p:blipFill>
        <p:spPr>
          <a:xfrm>
            <a:off x="936831" y="1143338"/>
            <a:ext cx="7348728" cy="3200000"/>
          </a:xfrm>
          <a:prstGeom prst="rect">
            <a:avLst/>
          </a:prstGeom>
        </p:spPr>
      </p:pic>
    </p:spTree>
    <p:extLst>
      <p:ext uri="{BB962C8B-B14F-4D97-AF65-F5344CB8AC3E}">
        <p14:creationId xmlns:p14="http://schemas.microsoft.com/office/powerpoint/2010/main" val="203801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我们首先看看别人的搜索</a:t>
            </a:r>
            <a:r>
              <a:rPr lang="zh-CN" altLang="en-US" dirty="0" smtClean="0"/>
              <a:t>结果排序</a:t>
            </a:r>
            <a:endParaRPr lang="zh-CN" altLang="en-US" dirty="0"/>
          </a:p>
        </p:txBody>
      </p:sp>
      <p:pic>
        <p:nvPicPr>
          <p:cNvPr id="3" name="图片 2"/>
          <p:cNvPicPr>
            <a:picLocks noChangeAspect="1"/>
          </p:cNvPicPr>
          <p:nvPr/>
        </p:nvPicPr>
        <p:blipFill>
          <a:blip r:embed="rId2"/>
          <a:stretch>
            <a:fillRect/>
          </a:stretch>
        </p:blipFill>
        <p:spPr>
          <a:xfrm>
            <a:off x="981634" y="1109383"/>
            <a:ext cx="7745507" cy="3971564"/>
          </a:xfrm>
          <a:prstGeom prst="rect">
            <a:avLst/>
          </a:prstGeom>
        </p:spPr>
      </p:pic>
    </p:spTree>
    <p:extLst>
      <p:ext uri="{BB962C8B-B14F-4D97-AF65-F5344CB8AC3E}">
        <p14:creationId xmlns:p14="http://schemas.microsoft.com/office/powerpoint/2010/main" val="203255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我们首先看看别人的搜索</a:t>
            </a:r>
            <a:r>
              <a:rPr lang="zh-CN" altLang="en-US" dirty="0" smtClean="0"/>
              <a:t>结果排序</a:t>
            </a:r>
            <a:endParaRPr lang="zh-CN" altLang="en-US" dirty="0"/>
          </a:p>
        </p:txBody>
      </p:sp>
      <p:pic>
        <p:nvPicPr>
          <p:cNvPr id="4" name="图片 3"/>
          <p:cNvPicPr>
            <a:picLocks noChangeAspect="1"/>
          </p:cNvPicPr>
          <p:nvPr/>
        </p:nvPicPr>
        <p:blipFill>
          <a:blip r:embed="rId2"/>
          <a:stretch>
            <a:fillRect/>
          </a:stretch>
        </p:blipFill>
        <p:spPr>
          <a:xfrm>
            <a:off x="856060" y="1127522"/>
            <a:ext cx="7854630" cy="3727350"/>
          </a:xfrm>
          <a:prstGeom prst="rect">
            <a:avLst/>
          </a:prstGeom>
        </p:spPr>
      </p:pic>
    </p:spTree>
    <p:extLst>
      <p:ext uri="{BB962C8B-B14F-4D97-AF65-F5344CB8AC3E}">
        <p14:creationId xmlns:p14="http://schemas.microsoft.com/office/powerpoint/2010/main" val="376153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我们首先看看别人的搜索</a:t>
            </a:r>
            <a:r>
              <a:rPr lang="zh-CN" altLang="en-US" dirty="0" smtClean="0"/>
              <a:t>结果排序</a:t>
            </a:r>
            <a:endParaRPr lang="zh-CN" altLang="en-US" dirty="0"/>
          </a:p>
        </p:txBody>
      </p:sp>
      <p:pic>
        <p:nvPicPr>
          <p:cNvPr id="5" name="图片 4"/>
          <p:cNvPicPr>
            <a:picLocks noChangeAspect="1"/>
          </p:cNvPicPr>
          <p:nvPr/>
        </p:nvPicPr>
        <p:blipFill>
          <a:blip r:embed="rId2"/>
          <a:stretch>
            <a:fillRect/>
          </a:stretch>
        </p:blipFill>
        <p:spPr>
          <a:xfrm>
            <a:off x="730834" y="1087908"/>
            <a:ext cx="8350624" cy="3839328"/>
          </a:xfrm>
          <a:prstGeom prst="rect">
            <a:avLst/>
          </a:prstGeom>
        </p:spPr>
      </p:pic>
    </p:spTree>
    <p:extLst>
      <p:ext uri="{BB962C8B-B14F-4D97-AF65-F5344CB8AC3E}">
        <p14:creationId xmlns:p14="http://schemas.microsoft.com/office/powerpoint/2010/main" val="2299382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搜索广告</a:t>
            </a:r>
            <a:endParaRPr lang="zh-CN" altLang="en-US" dirty="0"/>
          </a:p>
        </p:txBody>
      </p:sp>
      <p:sp>
        <p:nvSpPr>
          <p:cNvPr id="5" name="文本框 4"/>
          <p:cNvSpPr txBox="1"/>
          <p:nvPr/>
        </p:nvSpPr>
        <p:spPr>
          <a:xfrm>
            <a:off x="1052546" y="1361732"/>
            <a:ext cx="7525709" cy="3139321"/>
          </a:xfrm>
          <a:prstGeom prst="rect">
            <a:avLst/>
          </a:prstGeom>
          <a:noFill/>
        </p:spPr>
        <p:txBody>
          <a:bodyPr wrap="square" rtlCol="0">
            <a:spAutoFit/>
          </a:bodyPr>
          <a:lstStyle/>
          <a:p>
            <a:r>
              <a:rPr lang="zh-CN" altLang="en-US" dirty="0" smtClean="0"/>
              <a:t>从以上不同电商平台我们可以看到各运营</a:t>
            </a:r>
            <a:r>
              <a:rPr lang="zh-CN" altLang="en-US" dirty="0"/>
              <a:t>平台会提供给商家后台采买关键词，设置出价和匹配模式等。当用户发起搜索时，根据规则，首先召回采买关键词的商家，然后对这些召回商家排序，返回广告商家。</a:t>
            </a:r>
          </a:p>
          <a:p>
            <a:r>
              <a:rPr lang="zh-CN" altLang="en-US" dirty="0"/>
              <a:t>一般来说，这类广告的收费模式都是按照点击</a:t>
            </a:r>
            <a:r>
              <a:rPr lang="zh-CN" altLang="en-US" dirty="0" smtClean="0"/>
              <a:t>收费，</a:t>
            </a:r>
            <a:r>
              <a:rPr lang="zh-CN" altLang="en-US" dirty="0"/>
              <a:t>所以排序肯定不能按照单纯的价高者得。因为即使商家出价再高，但是由于相关度和商家质量问题，而无人点击，平台依然没有任何营收，既浪费了平台流量，也没有给商家贡献转化。普遍来说，</a:t>
            </a:r>
            <a:r>
              <a:rPr lang="zh-CN" altLang="en-US" dirty="0" smtClean="0"/>
              <a:t>对于</a:t>
            </a:r>
            <a:r>
              <a:rPr lang="zh-CN" altLang="en-US" dirty="0"/>
              <a:t>点击</a:t>
            </a:r>
            <a:r>
              <a:rPr lang="zh-CN" altLang="en-US" dirty="0" smtClean="0"/>
              <a:t>广告</a:t>
            </a:r>
            <a:r>
              <a:rPr lang="zh-CN" altLang="en-US" dirty="0"/>
              <a:t>，排序一般基于商户出价</a:t>
            </a:r>
            <a:r>
              <a:rPr lang="en-US" altLang="zh-CN" dirty="0"/>
              <a:t>Bid * </a:t>
            </a:r>
            <a:r>
              <a:rPr lang="zh-CN" altLang="en-US" dirty="0"/>
              <a:t>预估</a:t>
            </a:r>
            <a:r>
              <a:rPr lang="en-US" altLang="zh-CN" dirty="0"/>
              <a:t>CTR</a:t>
            </a:r>
            <a:r>
              <a:rPr lang="zh-CN" altLang="en-US" dirty="0"/>
              <a:t>（点击率）。排序在计算广告中占据着举足轻重的地位</a:t>
            </a:r>
            <a:r>
              <a:rPr lang="zh-CN" altLang="en-US" dirty="0" smtClean="0"/>
              <a:t>，可以</a:t>
            </a:r>
            <a:r>
              <a:rPr lang="zh-CN" altLang="en-US" dirty="0"/>
              <a:t>搜索</a:t>
            </a:r>
            <a:r>
              <a:rPr lang="en-US" altLang="zh-CN" dirty="0"/>
              <a:t>LR</a:t>
            </a:r>
            <a:r>
              <a:rPr lang="zh-CN" altLang="en-US" dirty="0"/>
              <a:t>，</a:t>
            </a:r>
            <a:r>
              <a:rPr lang="en-US" altLang="zh-CN" dirty="0"/>
              <a:t>GBDT</a:t>
            </a:r>
            <a:r>
              <a:rPr lang="zh-CN" altLang="en-US" dirty="0"/>
              <a:t>，</a:t>
            </a:r>
            <a:r>
              <a:rPr lang="en-US" altLang="zh-CN" dirty="0"/>
              <a:t>FM</a:t>
            </a:r>
            <a:r>
              <a:rPr lang="zh-CN" altLang="en-US" dirty="0"/>
              <a:t>，</a:t>
            </a:r>
            <a:r>
              <a:rPr lang="en-US" altLang="zh-CN" dirty="0"/>
              <a:t>OCPC</a:t>
            </a:r>
            <a:r>
              <a:rPr lang="zh-CN" altLang="en-US" dirty="0"/>
              <a:t>等关键词，相信你会有很多的收获。如果有机会</a:t>
            </a:r>
            <a:r>
              <a:rPr lang="zh-CN" altLang="en-US" dirty="0" smtClean="0"/>
              <a:t>，我们可以以后开个专题学习这个。</a:t>
            </a:r>
          </a:p>
          <a:p>
            <a:endParaRPr lang="zh-CN" altLang="en-US" dirty="0"/>
          </a:p>
        </p:txBody>
      </p:sp>
    </p:spTree>
    <p:extLst>
      <p:ext uri="{BB962C8B-B14F-4D97-AF65-F5344CB8AC3E}">
        <p14:creationId xmlns:p14="http://schemas.microsoft.com/office/powerpoint/2010/main" val="3008546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匹配模式</a:t>
            </a:r>
            <a:endParaRPr lang="zh-CN" altLang="en-US" dirty="0"/>
          </a:p>
        </p:txBody>
      </p:sp>
      <p:pic>
        <p:nvPicPr>
          <p:cNvPr id="6" name="图片 5"/>
          <p:cNvPicPr>
            <a:picLocks noChangeAspect="1"/>
          </p:cNvPicPr>
          <p:nvPr/>
        </p:nvPicPr>
        <p:blipFill>
          <a:blip r:embed="rId2"/>
          <a:stretch>
            <a:fillRect/>
          </a:stretch>
        </p:blipFill>
        <p:spPr>
          <a:xfrm>
            <a:off x="4266194" y="349561"/>
            <a:ext cx="4742857" cy="4628571"/>
          </a:xfrm>
          <a:prstGeom prst="rect">
            <a:avLst/>
          </a:prstGeom>
        </p:spPr>
      </p:pic>
      <p:sp>
        <p:nvSpPr>
          <p:cNvPr id="7" name="文本框 6"/>
          <p:cNvSpPr txBox="1"/>
          <p:nvPr/>
        </p:nvSpPr>
        <p:spPr>
          <a:xfrm>
            <a:off x="1025698" y="1492360"/>
            <a:ext cx="3145019" cy="1477328"/>
          </a:xfrm>
          <a:prstGeom prst="rect">
            <a:avLst/>
          </a:prstGeom>
          <a:noFill/>
        </p:spPr>
        <p:txBody>
          <a:bodyPr wrap="square" rtlCol="0">
            <a:spAutoFit/>
          </a:bodyPr>
          <a:lstStyle/>
          <a:p>
            <a:r>
              <a:rPr lang="zh-CN" altLang="en-US" dirty="0"/>
              <a:t>设定 </a:t>
            </a:r>
            <a:r>
              <a:rPr lang="en-US" altLang="zh-CN" b="1" dirty="0"/>
              <a:t>Q </a:t>
            </a:r>
            <a:r>
              <a:rPr lang="zh-CN" altLang="en-US" dirty="0"/>
              <a:t>为用户搜索（</a:t>
            </a:r>
            <a:r>
              <a:rPr lang="en-US" altLang="zh-CN" dirty="0"/>
              <a:t>Query</a:t>
            </a:r>
            <a:r>
              <a:rPr lang="zh-CN" altLang="en-US" dirty="0"/>
              <a:t>），</a:t>
            </a:r>
            <a:r>
              <a:rPr lang="en-US" altLang="zh-CN" b="1" dirty="0"/>
              <a:t>K </a:t>
            </a:r>
            <a:r>
              <a:rPr lang="zh-CN" altLang="en-US" dirty="0"/>
              <a:t>为商户出价的关键词（</a:t>
            </a:r>
            <a:r>
              <a:rPr lang="en-US" altLang="zh-CN" dirty="0"/>
              <a:t>Keyword</a:t>
            </a:r>
            <a:r>
              <a:rPr lang="zh-CN" altLang="en-US" dirty="0" smtClean="0"/>
              <a:t>）</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394815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搜索广告</a:t>
            </a:r>
            <a:endParaRPr lang="zh-CN" altLang="en-US" dirty="0"/>
          </a:p>
        </p:txBody>
      </p:sp>
      <p:sp>
        <p:nvSpPr>
          <p:cNvPr id="5" name="文本框 4"/>
          <p:cNvSpPr txBox="1"/>
          <p:nvPr/>
        </p:nvSpPr>
        <p:spPr>
          <a:xfrm>
            <a:off x="1052546" y="1361732"/>
            <a:ext cx="7525709" cy="3970318"/>
          </a:xfrm>
          <a:prstGeom prst="rect">
            <a:avLst/>
          </a:prstGeom>
          <a:noFill/>
        </p:spPr>
        <p:txBody>
          <a:bodyPr wrap="square" rtlCol="0">
            <a:spAutoFit/>
          </a:bodyPr>
          <a:lstStyle/>
          <a:p>
            <a:r>
              <a:rPr lang="zh-CN" altLang="en-US" b="1" dirty="0"/>
              <a:t>精准匹配</a:t>
            </a:r>
            <a:r>
              <a:rPr lang="zh-CN" altLang="en-US" dirty="0"/>
              <a:t>：</a:t>
            </a:r>
            <a:r>
              <a:rPr lang="en-US" altLang="zh-CN" dirty="0"/>
              <a:t>Q = K</a:t>
            </a:r>
            <a:br>
              <a:rPr lang="en-US" altLang="zh-CN" dirty="0"/>
            </a:br>
            <a:r>
              <a:rPr lang="zh-CN" altLang="en-US" dirty="0"/>
              <a:t>例</a:t>
            </a:r>
            <a:r>
              <a:rPr lang="zh-CN" altLang="en-US" dirty="0" smtClean="0"/>
              <a:t>：双人沙发（</a:t>
            </a:r>
            <a:r>
              <a:rPr lang="en-US" altLang="zh-CN" dirty="0"/>
              <a:t>Q</a:t>
            </a:r>
            <a:r>
              <a:rPr lang="zh-CN" altLang="en-US" dirty="0"/>
              <a:t>） </a:t>
            </a:r>
            <a:r>
              <a:rPr lang="en-US" altLang="zh-CN" dirty="0"/>
              <a:t>=</a:t>
            </a:r>
            <a:r>
              <a:rPr lang="zh-CN" altLang="en-US" i="1" dirty="0"/>
              <a:t> </a:t>
            </a:r>
            <a:r>
              <a:rPr lang="zh-CN" altLang="en-US" dirty="0"/>
              <a:t>双人沙发</a:t>
            </a:r>
            <a:r>
              <a:rPr lang="zh-CN" altLang="en-US" dirty="0" smtClean="0"/>
              <a:t>（</a:t>
            </a:r>
            <a:r>
              <a:rPr lang="en-US" altLang="zh-CN" dirty="0"/>
              <a:t>K</a:t>
            </a:r>
            <a:r>
              <a:rPr lang="zh-CN" altLang="en-US" dirty="0" smtClean="0"/>
              <a:t>）</a:t>
            </a:r>
            <a:endParaRPr lang="en-US" altLang="zh-CN" dirty="0" smtClean="0"/>
          </a:p>
          <a:p>
            <a:endParaRPr lang="zh-CN" altLang="en-US" dirty="0"/>
          </a:p>
          <a:p>
            <a:r>
              <a:rPr lang="zh-CN" altLang="en-US" b="1" dirty="0"/>
              <a:t>精准包含</a:t>
            </a:r>
            <a:r>
              <a:rPr lang="zh-CN" altLang="en-US" dirty="0"/>
              <a:t>：</a:t>
            </a:r>
            <a:r>
              <a:rPr lang="en-US" altLang="zh-CN" dirty="0"/>
              <a:t>Q </a:t>
            </a:r>
            <a:r>
              <a:rPr lang="zh-CN" altLang="en-US" dirty="0"/>
              <a:t>是 </a:t>
            </a:r>
            <a:r>
              <a:rPr lang="en-US" altLang="zh-CN" dirty="0"/>
              <a:t>K</a:t>
            </a:r>
            <a:r>
              <a:rPr lang="zh-CN" altLang="en-US" dirty="0"/>
              <a:t>的子串</a:t>
            </a:r>
            <a:br>
              <a:rPr lang="zh-CN" altLang="en-US" dirty="0"/>
            </a:br>
            <a:r>
              <a:rPr lang="zh-CN" altLang="en-US" dirty="0"/>
              <a:t>例</a:t>
            </a:r>
            <a:r>
              <a:rPr lang="zh-CN" altLang="en-US" dirty="0" smtClean="0"/>
              <a:t>：</a:t>
            </a:r>
            <a:r>
              <a:rPr lang="zh-CN" altLang="en-US" i="1" dirty="0"/>
              <a:t>简约</a:t>
            </a:r>
            <a:r>
              <a:rPr lang="zh-CN" altLang="en-US" dirty="0" smtClean="0"/>
              <a:t>（</a:t>
            </a:r>
            <a:r>
              <a:rPr lang="en-US" altLang="zh-CN" dirty="0"/>
              <a:t>Q</a:t>
            </a:r>
            <a:r>
              <a:rPr lang="zh-CN" altLang="en-US" dirty="0"/>
              <a:t>）</a:t>
            </a:r>
            <a:r>
              <a:rPr lang="en-US" altLang="zh-CN" dirty="0"/>
              <a:t>= </a:t>
            </a:r>
            <a:r>
              <a:rPr lang="zh-CN" altLang="en-US" dirty="0" smtClean="0"/>
              <a:t>现代简约左右双人沙发（</a:t>
            </a:r>
            <a:r>
              <a:rPr lang="en-US" altLang="zh-CN" dirty="0"/>
              <a:t>K</a:t>
            </a:r>
            <a:r>
              <a:rPr lang="zh-CN" altLang="en-US" dirty="0" smtClean="0"/>
              <a:t>）</a:t>
            </a:r>
            <a:endParaRPr lang="en-US" altLang="zh-CN" dirty="0" smtClean="0"/>
          </a:p>
          <a:p>
            <a:endParaRPr lang="zh-CN" altLang="en-US" dirty="0"/>
          </a:p>
          <a:p>
            <a:r>
              <a:rPr lang="zh-CN" altLang="en-US" b="1" dirty="0"/>
              <a:t>短语包含</a:t>
            </a:r>
            <a:r>
              <a:rPr lang="zh-CN" altLang="en-US" dirty="0"/>
              <a:t>：</a:t>
            </a:r>
            <a:r>
              <a:rPr lang="en-US" altLang="zh-CN" dirty="0"/>
              <a:t>T </a:t>
            </a:r>
            <a:r>
              <a:rPr lang="zh-CN" altLang="en-US" dirty="0"/>
              <a:t>是 </a:t>
            </a:r>
            <a:r>
              <a:rPr lang="en-US" altLang="zh-CN" dirty="0"/>
              <a:t>K</a:t>
            </a:r>
            <a:r>
              <a:rPr lang="zh-CN" altLang="en-US" dirty="0"/>
              <a:t>的子串，其中 </a:t>
            </a:r>
            <a:r>
              <a:rPr lang="en-US" altLang="zh-CN" dirty="0"/>
              <a:t>T </a:t>
            </a:r>
            <a:r>
              <a:rPr lang="zh-CN" altLang="en-US" dirty="0"/>
              <a:t>是 </a:t>
            </a:r>
            <a:r>
              <a:rPr lang="en-US" altLang="zh-CN" dirty="0"/>
              <a:t>Q </a:t>
            </a:r>
            <a:r>
              <a:rPr lang="zh-CN" altLang="en-US" dirty="0"/>
              <a:t>的任意分词词项（</a:t>
            </a:r>
            <a:r>
              <a:rPr lang="en-US" altLang="zh-CN" dirty="0"/>
              <a:t>Term</a:t>
            </a:r>
            <a:r>
              <a:rPr lang="zh-CN" altLang="en-US" dirty="0"/>
              <a:t>）</a:t>
            </a:r>
            <a:br>
              <a:rPr lang="zh-CN" altLang="en-US" dirty="0"/>
            </a:br>
            <a:r>
              <a:rPr lang="zh-CN" altLang="en-US" dirty="0"/>
              <a:t>例</a:t>
            </a:r>
            <a:r>
              <a:rPr lang="zh-CN" altLang="en-US" dirty="0" smtClean="0"/>
              <a:t>：现代简约沙发（</a:t>
            </a:r>
            <a:r>
              <a:rPr lang="en-US" altLang="zh-CN" dirty="0"/>
              <a:t>Q) = </a:t>
            </a:r>
            <a:r>
              <a:rPr lang="zh-CN" altLang="en-US" dirty="0" smtClean="0"/>
              <a:t>现代简约茶几（</a:t>
            </a:r>
            <a:r>
              <a:rPr lang="en-US" altLang="zh-CN" dirty="0"/>
              <a:t>K</a:t>
            </a:r>
            <a:r>
              <a:rPr lang="zh-CN" altLang="en-US" dirty="0" smtClean="0"/>
              <a:t>），现代简约的</a:t>
            </a:r>
            <a:r>
              <a:rPr lang="zh-CN" altLang="en-US" dirty="0"/>
              <a:t>分词词项</a:t>
            </a:r>
            <a:r>
              <a:rPr lang="zh-CN" altLang="en-US" dirty="0" smtClean="0"/>
              <a:t>：</a:t>
            </a:r>
            <a:r>
              <a:rPr lang="zh-CN" altLang="en-US" dirty="0"/>
              <a:t>现代</a:t>
            </a:r>
            <a:r>
              <a:rPr lang="zh-CN" altLang="en-US" i="1" dirty="0" smtClean="0"/>
              <a:t>、</a:t>
            </a:r>
            <a:r>
              <a:rPr lang="zh-CN" altLang="en-US" dirty="0"/>
              <a:t>简约</a:t>
            </a:r>
            <a:r>
              <a:rPr lang="zh-CN" altLang="en-US" dirty="0" smtClean="0"/>
              <a:t>，是</a:t>
            </a:r>
            <a:r>
              <a:rPr lang="zh-CN" altLang="en-US" dirty="0"/>
              <a:t>关键词 </a:t>
            </a:r>
            <a:r>
              <a:rPr lang="zh-CN" altLang="en-US" dirty="0"/>
              <a:t>现代简约茶几</a:t>
            </a:r>
            <a:r>
              <a:rPr lang="zh-CN" altLang="en-US" dirty="0"/>
              <a:t> 的子串</a:t>
            </a:r>
            <a:r>
              <a:rPr lang="zh-CN" altLang="en-US" dirty="0" smtClean="0"/>
              <a:t>。</a:t>
            </a:r>
            <a:endParaRPr lang="en-US" altLang="zh-CN" dirty="0" smtClean="0"/>
          </a:p>
          <a:p>
            <a:endParaRPr lang="zh-CN" altLang="en-US" dirty="0"/>
          </a:p>
          <a:p>
            <a:r>
              <a:rPr lang="zh-CN" altLang="en-US" b="1" dirty="0"/>
              <a:t>模糊匹配</a:t>
            </a:r>
            <a:r>
              <a:rPr lang="zh-CN" altLang="en-US" dirty="0"/>
              <a:t>：</a:t>
            </a:r>
            <a:r>
              <a:rPr lang="en-US" altLang="zh-CN" dirty="0"/>
              <a:t>S</a:t>
            </a:r>
            <a:r>
              <a:rPr lang="zh-CN" altLang="en-US" dirty="0"/>
              <a:t>是</a:t>
            </a:r>
            <a:r>
              <a:rPr lang="en-US" altLang="zh-CN" dirty="0"/>
              <a:t>K</a:t>
            </a:r>
            <a:r>
              <a:rPr lang="zh-CN" altLang="en-US" dirty="0"/>
              <a:t>的子串，其中</a:t>
            </a:r>
            <a:r>
              <a:rPr lang="en-US" altLang="zh-CN" dirty="0"/>
              <a:t>S</a:t>
            </a:r>
            <a:r>
              <a:rPr lang="zh-CN" altLang="en-US" dirty="0"/>
              <a:t>是</a:t>
            </a:r>
            <a:r>
              <a:rPr lang="en-US" altLang="zh-CN" dirty="0"/>
              <a:t>T</a:t>
            </a:r>
            <a:r>
              <a:rPr lang="zh-CN" altLang="en-US" dirty="0"/>
              <a:t>的同义词</a:t>
            </a:r>
            <a:br>
              <a:rPr lang="zh-CN" altLang="en-US" dirty="0"/>
            </a:br>
            <a:r>
              <a:rPr lang="zh-CN" altLang="en-US" dirty="0"/>
              <a:t>例：</a:t>
            </a:r>
            <a:r>
              <a:rPr lang="zh-CN" altLang="en-US" i="1" dirty="0"/>
              <a:t>麻辣黄</a:t>
            </a:r>
            <a:r>
              <a:rPr lang="zh-CN" altLang="en-US" b="1" i="1" dirty="0"/>
              <a:t>闷</a:t>
            </a:r>
            <a:r>
              <a:rPr lang="zh-CN" altLang="en-US" i="1" dirty="0"/>
              <a:t>鸡</a:t>
            </a:r>
            <a:r>
              <a:rPr lang="zh-CN" altLang="en-US" dirty="0"/>
              <a:t>（</a:t>
            </a:r>
            <a:r>
              <a:rPr lang="en-US" altLang="zh-CN" dirty="0"/>
              <a:t>Q</a:t>
            </a:r>
            <a:r>
              <a:rPr lang="zh-CN" altLang="en-US" dirty="0"/>
              <a:t>）</a:t>
            </a:r>
            <a:r>
              <a:rPr lang="en-US" altLang="zh-CN" dirty="0"/>
              <a:t>= </a:t>
            </a:r>
            <a:r>
              <a:rPr lang="zh-CN" altLang="en-US" i="1" dirty="0"/>
              <a:t>黄</a:t>
            </a:r>
            <a:r>
              <a:rPr lang="zh-CN" altLang="en-US" b="1" i="1" dirty="0"/>
              <a:t>焖</a:t>
            </a:r>
            <a:r>
              <a:rPr lang="zh-CN" altLang="en-US" i="1" dirty="0"/>
              <a:t>鸡米饭</a:t>
            </a:r>
            <a:r>
              <a:rPr lang="zh-CN" altLang="en-US" dirty="0"/>
              <a:t>（</a:t>
            </a:r>
            <a:r>
              <a:rPr lang="en-US" altLang="zh-CN" dirty="0"/>
              <a:t>K</a:t>
            </a:r>
            <a:r>
              <a:rPr lang="zh-CN" altLang="en-US" dirty="0"/>
              <a:t>），</a:t>
            </a:r>
            <a:r>
              <a:rPr lang="zh-CN" altLang="en-US" i="1" dirty="0"/>
              <a:t>麻辣黄闷鸡 </a:t>
            </a:r>
            <a:r>
              <a:rPr lang="zh-CN" altLang="en-US" dirty="0"/>
              <a:t>分词为：</a:t>
            </a:r>
            <a:r>
              <a:rPr lang="zh-CN" altLang="en-US" i="1" dirty="0"/>
              <a:t>麻辣、黄闷鸡</a:t>
            </a:r>
            <a:r>
              <a:rPr lang="zh-CN" altLang="en-US" dirty="0"/>
              <a:t>，</a:t>
            </a:r>
            <a:r>
              <a:rPr lang="zh-CN" altLang="en-US" i="1" dirty="0"/>
              <a:t>黄闷鸡</a:t>
            </a:r>
            <a:r>
              <a:rPr lang="zh-CN" altLang="en-US" dirty="0"/>
              <a:t>的同义词为</a:t>
            </a:r>
            <a:r>
              <a:rPr lang="zh-CN" altLang="en-US" i="1" dirty="0"/>
              <a:t>黄焖鸡</a:t>
            </a:r>
            <a:r>
              <a:rPr lang="zh-CN" altLang="en-US" dirty="0"/>
              <a:t>（</a:t>
            </a:r>
            <a:r>
              <a:rPr lang="en-US" altLang="zh-CN" dirty="0"/>
              <a:t>S</a:t>
            </a:r>
            <a:r>
              <a:rPr lang="zh-CN" altLang="en-US" dirty="0"/>
              <a:t>），而</a:t>
            </a:r>
            <a:r>
              <a:rPr lang="en-US" altLang="zh-CN" dirty="0"/>
              <a:t>S</a:t>
            </a:r>
            <a:r>
              <a:rPr lang="zh-CN" altLang="en-US" dirty="0"/>
              <a:t>是</a:t>
            </a:r>
            <a:r>
              <a:rPr lang="en-US" altLang="zh-CN" dirty="0"/>
              <a:t>K</a:t>
            </a:r>
            <a:r>
              <a:rPr lang="zh-CN" altLang="en-US" dirty="0"/>
              <a:t>的子串。</a:t>
            </a:r>
          </a:p>
          <a:p>
            <a:endParaRPr lang="zh-CN" altLang="en-US" dirty="0"/>
          </a:p>
        </p:txBody>
      </p:sp>
    </p:spTree>
    <p:extLst>
      <p:ext uri="{BB962C8B-B14F-4D97-AF65-F5344CB8AC3E}">
        <p14:creationId xmlns:p14="http://schemas.microsoft.com/office/powerpoint/2010/main" val="24983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a:t>大纲</a:t>
            </a:r>
          </a:p>
        </p:txBody>
      </p:sp>
      <p:sp>
        <p:nvSpPr>
          <p:cNvPr id="5" name="文本框 4"/>
          <p:cNvSpPr txBox="1"/>
          <p:nvPr/>
        </p:nvSpPr>
        <p:spPr>
          <a:xfrm>
            <a:off x="856060" y="1361732"/>
            <a:ext cx="5019332" cy="1477328"/>
          </a:xfrm>
          <a:prstGeom prst="rect">
            <a:avLst/>
          </a:prstGeom>
          <a:noFill/>
        </p:spPr>
        <p:txBody>
          <a:bodyPr wrap="square" rtlCol="0">
            <a:spAutoFit/>
          </a:bodyPr>
          <a:lstStyle/>
          <a:p>
            <a:pPr marL="342900" indent="-342900">
              <a:buFont typeface="+mj-lt"/>
              <a:buAutoNum type="arabicPeriod"/>
            </a:pPr>
            <a:r>
              <a:rPr lang="zh-CN" altLang="en-US" b="1" dirty="0"/>
              <a:t>搜索引擎发展</a:t>
            </a:r>
            <a:r>
              <a:rPr lang="zh-CN" altLang="en-US" b="1" dirty="0" smtClean="0"/>
              <a:t>过程</a:t>
            </a:r>
            <a:endParaRPr lang="en-US" altLang="zh-CN" b="1" dirty="0" smtClean="0"/>
          </a:p>
          <a:p>
            <a:pPr marL="342900" indent="-342900">
              <a:buFont typeface="+mj-lt"/>
              <a:buAutoNum type="arabicPeriod"/>
            </a:pPr>
            <a:r>
              <a:rPr lang="zh-CN" altLang="en-US" dirty="0" smtClean="0"/>
              <a:t>企业级搜索特点</a:t>
            </a:r>
            <a:endParaRPr lang="en-US" altLang="zh-CN" dirty="0" smtClean="0"/>
          </a:p>
          <a:p>
            <a:pPr marL="342900" indent="-342900">
              <a:buFont typeface="+mj-lt"/>
              <a:buAutoNum type="arabicPeriod"/>
            </a:pPr>
            <a:r>
              <a:rPr lang="zh-CN" altLang="en-US" dirty="0" smtClean="0"/>
              <a:t>如何做搜索引擎</a:t>
            </a:r>
            <a:endParaRPr lang="en-US" altLang="zh-CN" dirty="0" smtClean="0"/>
          </a:p>
          <a:p>
            <a:pPr marL="342900" indent="-342900">
              <a:buFont typeface="+mj-lt"/>
              <a:buAutoNum type="arabicPeriod"/>
            </a:pPr>
            <a:r>
              <a:rPr lang="en-US" altLang="zh-CN" dirty="0" err="1" smtClean="0"/>
              <a:t>Elasticsearch</a:t>
            </a:r>
            <a:r>
              <a:rPr lang="zh-CN" altLang="en-US" dirty="0"/>
              <a:t> </a:t>
            </a:r>
            <a:r>
              <a:rPr lang="en-US" altLang="zh-CN" dirty="0" smtClean="0"/>
              <a:t>&amp; </a:t>
            </a:r>
            <a:r>
              <a:rPr lang="en-US" altLang="zh-CN" dirty="0" err="1" smtClean="0"/>
              <a:t>Logstash</a:t>
            </a:r>
            <a:endParaRPr lang="en-US" altLang="zh-CN" dirty="0" smtClean="0"/>
          </a:p>
          <a:p>
            <a:pPr marL="342900" indent="-342900">
              <a:buFont typeface="+mj-lt"/>
              <a:buAutoNum type="arabicPeriod"/>
            </a:pPr>
            <a:endParaRPr lang="zh-CN" altLang="en-US" dirty="0"/>
          </a:p>
        </p:txBody>
      </p:sp>
    </p:spTree>
    <p:extLst>
      <p:ext uri="{BB962C8B-B14F-4D97-AF65-F5344CB8AC3E}">
        <p14:creationId xmlns:p14="http://schemas.microsoft.com/office/powerpoint/2010/main" val="310371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分词</a:t>
            </a:r>
            <a:endParaRPr lang="zh-CN" altLang="en-US" dirty="0"/>
          </a:p>
        </p:txBody>
      </p:sp>
      <p:pic>
        <p:nvPicPr>
          <p:cNvPr id="3" name="图片 2"/>
          <p:cNvPicPr>
            <a:picLocks noChangeAspect="1"/>
          </p:cNvPicPr>
          <p:nvPr/>
        </p:nvPicPr>
        <p:blipFill>
          <a:blip r:embed="rId2"/>
          <a:stretch>
            <a:fillRect/>
          </a:stretch>
        </p:blipFill>
        <p:spPr>
          <a:xfrm>
            <a:off x="698178" y="1203850"/>
            <a:ext cx="3485695" cy="3183954"/>
          </a:xfrm>
          <a:prstGeom prst="rect">
            <a:avLst/>
          </a:prstGeom>
        </p:spPr>
      </p:pic>
      <p:pic>
        <p:nvPicPr>
          <p:cNvPr id="4" name="图片 3"/>
          <p:cNvPicPr>
            <a:picLocks noChangeAspect="1"/>
          </p:cNvPicPr>
          <p:nvPr/>
        </p:nvPicPr>
        <p:blipFill>
          <a:blip r:embed="rId3"/>
          <a:stretch>
            <a:fillRect/>
          </a:stretch>
        </p:blipFill>
        <p:spPr>
          <a:xfrm>
            <a:off x="4341755" y="1203850"/>
            <a:ext cx="4261034" cy="3236582"/>
          </a:xfrm>
          <a:prstGeom prst="rect">
            <a:avLst/>
          </a:prstGeom>
        </p:spPr>
      </p:pic>
    </p:spTree>
    <p:extLst>
      <p:ext uri="{BB962C8B-B14F-4D97-AF65-F5344CB8AC3E}">
        <p14:creationId xmlns:p14="http://schemas.microsoft.com/office/powerpoint/2010/main" val="3538189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分词</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642065109"/>
              </p:ext>
            </p:extLst>
          </p:nvPr>
        </p:nvGraphicFramePr>
        <p:xfrm>
          <a:off x="1017462" y="1276533"/>
          <a:ext cx="6096000" cy="38404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altLang="zh-CN" dirty="0" smtClean="0"/>
                        <a:t>Q</a:t>
                      </a:r>
                      <a:endParaRPr lang="zh-CN" altLang="en-US" dirty="0"/>
                    </a:p>
                  </a:txBody>
                  <a:tcPr/>
                </a:tc>
                <a:tc>
                  <a:txBody>
                    <a:bodyPr/>
                    <a:lstStyle/>
                    <a:p>
                      <a:r>
                        <a:rPr lang="zh-CN" altLang="en-US" dirty="0" smtClean="0"/>
                        <a:t>商家</a:t>
                      </a:r>
                      <a:endParaRPr lang="zh-CN" altLang="en-US" dirty="0"/>
                    </a:p>
                  </a:txBody>
                  <a:tcPr/>
                </a:tc>
                <a:tc>
                  <a:txBody>
                    <a:bodyPr/>
                    <a:lstStyle/>
                    <a:p>
                      <a:r>
                        <a:rPr lang="en-US" altLang="zh-CN" dirty="0" smtClean="0"/>
                        <a:t>K</a:t>
                      </a:r>
                      <a:endParaRPr lang="zh-CN" altLang="en-US" dirty="0"/>
                    </a:p>
                  </a:txBody>
                  <a:tcPr/>
                </a:tc>
                <a:tc>
                  <a:txBody>
                    <a:bodyPr/>
                    <a:lstStyle/>
                    <a:p>
                      <a:r>
                        <a:rPr lang="en-US" altLang="zh-CN" dirty="0" smtClean="0"/>
                        <a:t>Match</a:t>
                      </a:r>
                      <a:r>
                        <a:rPr lang="en-US" altLang="zh-CN" baseline="0" dirty="0" smtClean="0"/>
                        <a:t> Mode</a:t>
                      </a:r>
                      <a:endParaRPr lang="zh-CN" altLang="en-US" dirty="0"/>
                    </a:p>
                  </a:txBody>
                  <a:tcPr/>
                </a:tc>
                <a:tc>
                  <a:txBody>
                    <a:bodyPr/>
                    <a:lstStyle/>
                    <a:p>
                      <a:r>
                        <a:rPr lang="en-US" altLang="zh-CN" dirty="0" smtClean="0"/>
                        <a:t>Tokens</a:t>
                      </a:r>
                      <a:endParaRPr lang="zh-CN" altLang="en-US" dirty="0"/>
                    </a:p>
                  </a:txBody>
                  <a:tcPr/>
                </a:tc>
                <a:tc>
                  <a:txBody>
                    <a:bodyPr/>
                    <a:lstStyle/>
                    <a:p>
                      <a:r>
                        <a:rPr lang="zh-CN" altLang="en-US" dirty="0" smtClean="0"/>
                        <a:t>匹配</a:t>
                      </a:r>
                      <a:endParaRPr lang="zh-CN" altLang="en-US" dirty="0"/>
                    </a:p>
                  </a:txBody>
                  <a:tcPr/>
                </a:tc>
              </a:tr>
              <a:tr h="370840">
                <a:tc>
                  <a:txBody>
                    <a:bodyPr/>
                    <a:lstStyle/>
                    <a:p>
                      <a:r>
                        <a:rPr lang="zh-CN" altLang="en-US" dirty="0" smtClean="0"/>
                        <a:t>现代简约沙发</a:t>
                      </a:r>
                      <a:endParaRPr lang="zh-CN" altLang="en-US" dirty="0"/>
                    </a:p>
                  </a:txBody>
                  <a:tcPr/>
                </a:tc>
                <a:tc>
                  <a:txBody>
                    <a:bodyPr/>
                    <a:lstStyle/>
                    <a:p>
                      <a:r>
                        <a:rPr lang="en-US" altLang="zh-CN" dirty="0" smtClean="0"/>
                        <a:t>1</a:t>
                      </a:r>
                      <a:endParaRPr lang="zh-CN" altLang="en-US" dirty="0"/>
                    </a:p>
                  </a:txBody>
                  <a:tcPr/>
                </a:tc>
                <a:tc>
                  <a:txBody>
                    <a:bodyPr/>
                    <a:lstStyle/>
                    <a:p>
                      <a:r>
                        <a:rPr lang="zh-CN" altLang="en-US" dirty="0" smtClean="0"/>
                        <a:t>现代简约茶几</a:t>
                      </a:r>
                      <a:endParaRPr lang="zh-CN" altLang="en-US" dirty="0"/>
                    </a:p>
                  </a:txBody>
                  <a:tcPr/>
                </a:tc>
                <a:tc>
                  <a:txBody>
                    <a:bodyPr/>
                    <a:lstStyle/>
                    <a:p>
                      <a:r>
                        <a:rPr lang="zh-CN" altLang="en-US" dirty="0" smtClean="0"/>
                        <a:t>精确匹配</a:t>
                      </a:r>
                      <a:endParaRPr lang="zh-CN" altLang="en-US" dirty="0"/>
                    </a:p>
                  </a:txBody>
                  <a:tcPr/>
                </a:tc>
                <a:tc>
                  <a:txBody>
                    <a:bodyPr/>
                    <a:lstStyle/>
                    <a:p>
                      <a:r>
                        <a:rPr lang="en-US" altLang="zh-CN" dirty="0" smtClean="0"/>
                        <a:t>No</a:t>
                      </a:r>
                      <a:endParaRPr lang="zh-CN" altLang="en-US" dirty="0"/>
                    </a:p>
                  </a:txBody>
                  <a:tcPr/>
                </a:tc>
                <a:tc>
                  <a:txBody>
                    <a:bodyPr/>
                    <a:lstStyle/>
                    <a:p>
                      <a:r>
                        <a:rPr lang="en-US" altLang="zh-CN" dirty="0" smtClean="0"/>
                        <a:t>No</a:t>
                      </a:r>
                      <a:endParaRPr lang="zh-CN" altLang="en-US" dirty="0"/>
                    </a:p>
                  </a:txBody>
                  <a:tcPr/>
                </a:tc>
              </a:tr>
              <a:tr h="3708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zh-CN" altLang="en-US" dirty="0" smtClean="0"/>
                        <a:t>现代简约沙发</a:t>
                      </a:r>
                    </a:p>
                    <a:p>
                      <a:endParaRPr lang="zh-CN" altLang="en-US" dirty="0"/>
                    </a:p>
                  </a:txBody>
                  <a:tcPr/>
                </a:tc>
                <a:tc>
                  <a:txBody>
                    <a:bodyPr/>
                    <a:lstStyle/>
                    <a:p>
                      <a:r>
                        <a:rPr lang="en-US" altLang="zh-CN" dirty="0" smtClean="0"/>
                        <a:t>2</a:t>
                      </a:r>
                      <a:endParaRPr lang="zh-CN" altLang="en-US" dirty="0"/>
                    </a:p>
                  </a:txBody>
                  <a:tcPr/>
                </a:tc>
                <a:tc>
                  <a:txBody>
                    <a:bodyPr/>
                    <a:lstStyle/>
                    <a:p>
                      <a:r>
                        <a:rPr lang="zh-CN" altLang="en-US" dirty="0" smtClean="0"/>
                        <a:t>现代简约双人茶几</a:t>
                      </a:r>
                      <a:endParaRPr lang="zh-CN" altLang="en-US" dirty="0"/>
                    </a:p>
                  </a:txBody>
                  <a:tcPr/>
                </a:tc>
                <a:tc>
                  <a:txBody>
                    <a:bodyPr/>
                    <a:lstStyle/>
                    <a:p>
                      <a:r>
                        <a:rPr lang="zh-CN" altLang="en-US" dirty="0" smtClean="0"/>
                        <a:t>精确包含</a:t>
                      </a:r>
                      <a:endParaRPr lang="zh-CN" altLang="en-US" dirty="0"/>
                    </a:p>
                  </a:txBody>
                  <a:tcPr/>
                </a:tc>
                <a:tc>
                  <a:txBody>
                    <a:bodyPr/>
                    <a:lstStyle/>
                    <a:p>
                      <a:r>
                        <a:rPr lang="en-US" altLang="zh-CN" dirty="0" smtClean="0"/>
                        <a:t>No</a:t>
                      </a:r>
                      <a:endParaRPr lang="zh-CN" altLang="en-US" dirty="0"/>
                    </a:p>
                  </a:txBody>
                  <a:tcPr/>
                </a:tc>
                <a:tc>
                  <a:txBody>
                    <a:bodyPr/>
                    <a:lstStyle/>
                    <a:p>
                      <a:r>
                        <a:rPr lang="en-US" altLang="zh-CN" dirty="0" smtClean="0"/>
                        <a:t>Yes</a:t>
                      </a:r>
                      <a:endParaRPr lang="zh-CN" altLang="en-US" dirty="0"/>
                    </a:p>
                  </a:txBody>
                  <a:tcPr/>
                </a:tc>
              </a:tr>
              <a:tr h="3708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zh-CN" altLang="en-US" dirty="0" smtClean="0"/>
                        <a:t>现代简约沙发</a:t>
                      </a:r>
                    </a:p>
                    <a:p>
                      <a:endParaRPr lang="zh-CN" altLang="en-US" dirty="0"/>
                    </a:p>
                  </a:txBody>
                  <a:tcPr/>
                </a:tc>
                <a:tc>
                  <a:txBody>
                    <a:bodyPr/>
                    <a:lstStyle/>
                    <a:p>
                      <a:r>
                        <a:rPr lang="en-US" altLang="zh-CN" dirty="0" smtClean="0"/>
                        <a:t>3</a:t>
                      </a:r>
                      <a:endParaRPr lang="zh-CN" altLang="en-US" dirty="0"/>
                    </a:p>
                  </a:txBody>
                  <a:tcPr/>
                </a:tc>
                <a:tc>
                  <a:txBody>
                    <a:bodyPr/>
                    <a:lstStyle/>
                    <a:p>
                      <a:r>
                        <a:rPr lang="zh-CN" altLang="en-US" dirty="0" smtClean="0"/>
                        <a:t>简约沙发</a:t>
                      </a:r>
                      <a:endParaRPr lang="zh-CN" altLang="en-US" dirty="0"/>
                    </a:p>
                  </a:txBody>
                  <a:tcPr/>
                </a:tc>
                <a:tc>
                  <a:txBody>
                    <a:bodyPr/>
                    <a:lstStyle/>
                    <a:p>
                      <a:r>
                        <a:rPr lang="zh-CN" altLang="en-US" dirty="0" smtClean="0"/>
                        <a:t>分词包含</a:t>
                      </a:r>
                      <a:endParaRPr lang="zh-CN" altLang="en-US" dirty="0"/>
                    </a:p>
                  </a:txBody>
                  <a:tcPr/>
                </a:tc>
                <a:tc>
                  <a:txBody>
                    <a:bodyPr/>
                    <a:lstStyle/>
                    <a:p>
                      <a:r>
                        <a:rPr lang="en-US" altLang="zh-CN" dirty="0" smtClean="0"/>
                        <a:t>Yes</a:t>
                      </a:r>
                      <a:endParaRPr lang="zh-CN" altLang="en-US" dirty="0"/>
                    </a:p>
                  </a:txBody>
                  <a:tcPr/>
                </a:tc>
                <a:tc>
                  <a:txBody>
                    <a:bodyPr/>
                    <a:lstStyle/>
                    <a:p>
                      <a:r>
                        <a:rPr lang="en-US" altLang="zh-CN" dirty="0" smtClean="0"/>
                        <a:t>Yes</a:t>
                      </a:r>
                      <a:endParaRPr lang="zh-CN" altLang="en-US" dirty="0"/>
                    </a:p>
                  </a:txBody>
                  <a:tcPr/>
                </a:tc>
              </a:tr>
              <a:tr h="3708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zh-CN" altLang="en-US" dirty="0" smtClean="0"/>
                        <a:t>现代简约沙发</a:t>
                      </a:r>
                    </a:p>
                    <a:p>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err="1" smtClean="0"/>
                        <a:t>Shafa</a:t>
                      </a:r>
                      <a:endParaRPr lang="zh-CN" altLang="en-US" dirty="0"/>
                    </a:p>
                  </a:txBody>
                  <a:tcPr/>
                </a:tc>
                <a:tc>
                  <a:txBody>
                    <a:bodyPr/>
                    <a:lstStyle/>
                    <a:p>
                      <a:r>
                        <a:rPr lang="zh-CN" altLang="en-US" dirty="0" smtClean="0"/>
                        <a:t>模糊匹配</a:t>
                      </a:r>
                      <a:endParaRPr lang="zh-CN" altLang="en-US" dirty="0"/>
                    </a:p>
                  </a:txBody>
                  <a:tcPr/>
                </a:tc>
                <a:tc>
                  <a:txBody>
                    <a:bodyPr/>
                    <a:lstStyle/>
                    <a:p>
                      <a:r>
                        <a:rPr lang="en-US" altLang="zh-CN" dirty="0" smtClean="0"/>
                        <a:t>Yes</a:t>
                      </a:r>
                      <a:endParaRPr lang="zh-CN" altLang="en-US" dirty="0"/>
                    </a:p>
                  </a:txBody>
                  <a:tcPr/>
                </a:tc>
                <a:tc>
                  <a:txBody>
                    <a:bodyPr/>
                    <a:lstStyle/>
                    <a:p>
                      <a:r>
                        <a:rPr lang="en-US" altLang="zh-CN" dirty="0" smtClean="0"/>
                        <a:t>Yes</a:t>
                      </a:r>
                      <a:endParaRPr lang="zh-CN" altLang="en-US" dirty="0"/>
                    </a:p>
                  </a:txBody>
                  <a:tcPr/>
                </a:tc>
              </a:tr>
              <a:tr h="3708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zh-CN" altLang="en-US" dirty="0" smtClean="0"/>
                        <a:t>现代简约沙发</a:t>
                      </a:r>
                    </a:p>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967252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961" y="85519"/>
            <a:ext cx="6369659" cy="4886941"/>
          </a:xfrm>
          <a:prstGeom prst="rect">
            <a:avLst/>
          </a:prstGeom>
        </p:spPr>
      </p:pic>
      <p:sp>
        <p:nvSpPr>
          <p:cNvPr id="6" name="文本框 5"/>
          <p:cNvSpPr txBox="1"/>
          <p:nvPr/>
        </p:nvSpPr>
        <p:spPr>
          <a:xfrm>
            <a:off x="651264" y="282872"/>
            <a:ext cx="1122590" cy="375911"/>
          </a:xfrm>
          <a:prstGeom prst="rect">
            <a:avLst/>
          </a:prstGeom>
          <a:noFill/>
        </p:spPr>
        <p:txBody>
          <a:bodyPr wrap="square" rtlCol="0">
            <a:spAutoFit/>
          </a:bodyPr>
          <a:lstStyle/>
          <a:p>
            <a:r>
              <a:rPr lang="en-US" altLang="zh-CN" dirty="0" smtClean="0"/>
              <a:t>ES</a:t>
            </a:r>
            <a:r>
              <a:rPr lang="zh-CN" altLang="en-US" dirty="0" smtClean="0"/>
              <a:t>架构图</a:t>
            </a:r>
            <a:endParaRPr lang="zh-CN" altLang="en-US" dirty="0"/>
          </a:p>
        </p:txBody>
      </p:sp>
    </p:spTree>
    <p:extLst>
      <p:ext uri="{BB962C8B-B14F-4D97-AF65-F5344CB8AC3E}">
        <p14:creationId xmlns:p14="http://schemas.microsoft.com/office/powerpoint/2010/main" val="1279132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51264" y="282872"/>
            <a:ext cx="1122590" cy="3139321"/>
          </a:xfrm>
          <a:prstGeom prst="rect">
            <a:avLst/>
          </a:prstGeom>
          <a:noFill/>
        </p:spPr>
        <p:txBody>
          <a:bodyPr wrap="square" rtlCol="0">
            <a:spAutoFit/>
          </a:bodyPr>
          <a:lstStyle/>
          <a:p>
            <a:r>
              <a:rPr lang="en-US" altLang="zh-CN" dirty="0" smtClean="0"/>
              <a:t>ES</a:t>
            </a:r>
            <a:r>
              <a:rPr lang="zh-CN" altLang="en-US" dirty="0" smtClean="0"/>
              <a:t>数据索引网上流行的架构图，我们当前应该不需要这么复杂，我们从</a:t>
            </a:r>
            <a:r>
              <a:rPr lang="en-US" altLang="zh-CN" dirty="0" smtClean="0"/>
              <a:t>DB =》</a:t>
            </a:r>
            <a:r>
              <a:rPr lang="en-US" altLang="zh-CN" dirty="0" err="1" smtClean="0"/>
              <a:t>Logstash</a:t>
            </a:r>
            <a:r>
              <a:rPr lang="en-US" altLang="zh-CN" dirty="0" smtClean="0"/>
              <a:t>=&gt;ES</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524" y="470827"/>
            <a:ext cx="7220893" cy="4161381"/>
          </a:xfrm>
          <a:prstGeom prst="rect">
            <a:avLst/>
          </a:prstGeom>
        </p:spPr>
      </p:pic>
    </p:spTree>
    <p:extLst>
      <p:ext uri="{BB962C8B-B14F-4D97-AF65-F5344CB8AC3E}">
        <p14:creationId xmlns:p14="http://schemas.microsoft.com/office/powerpoint/2010/main" val="16948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设想 </a:t>
            </a:r>
            <a:r>
              <a:rPr lang="en-US" altLang="zh-CN" dirty="0" smtClean="0"/>
              <a:t>&amp; </a:t>
            </a:r>
            <a:r>
              <a:rPr lang="zh-CN" altLang="en-US" dirty="0" smtClean="0"/>
              <a:t>计划 </a:t>
            </a:r>
            <a:r>
              <a:rPr lang="en-US" altLang="zh-CN" dirty="0" smtClean="0"/>
              <a:t>&amp; </a:t>
            </a:r>
            <a:r>
              <a:rPr lang="zh-CN" altLang="en-US" dirty="0" smtClean="0"/>
              <a:t>目标</a:t>
            </a:r>
            <a:endParaRPr lang="zh-CN" altLang="en-US" dirty="0"/>
          </a:p>
        </p:txBody>
      </p:sp>
      <p:sp>
        <p:nvSpPr>
          <p:cNvPr id="5" name="文本框 4"/>
          <p:cNvSpPr txBox="1"/>
          <p:nvPr/>
        </p:nvSpPr>
        <p:spPr>
          <a:xfrm>
            <a:off x="1052546" y="1361732"/>
            <a:ext cx="7525709" cy="1477328"/>
          </a:xfrm>
          <a:prstGeom prst="rect">
            <a:avLst/>
          </a:prstGeom>
          <a:noFill/>
        </p:spPr>
        <p:txBody>
          <a:bodyPr wrap="square" rtlCol="0">
            <a:spAutoFit/>
          </a:bodyPr>
          <a:lstStyle/>
          <a:p>
            <a:r>
              <a:rPr lang="en-US" altLang="zh-CN" dirty="0" smtClean="0"/>
              <a:t>1</a:t>
            </a:r>
            <a:r>
              <a:rPr lang="zh-CN" altLang="en-US" dirty="0" smtClean="0"/>
              <a:t>，通过</a:t>
            </a:r>
            <a:r>
              <a:rPr lang="en-US" altLang="zh-CN" dirty="0" err="1" smtClean="0"/>
              <a:t>Logstash</a:t>
            </a:r>
            <a:r>
              <a:rPr lang="en-US" altLang="zh-CN" dirty="0" smtClean="0"/>
              <a:t> </a:t>
            </a:r>
            <a:r>
              <a:rPr lang="zh-CN" altLang="en-US" dirty="0" smtClean="0"/>
              <a:t>把我们</a:t>
            </a:r>
            <a:r>
              <a:rPr lang="en-US" altLang="zh-CN" dirty="0" err="1" smtClean="0"/>
              <a:t>Mysql</a:t>
            </a:r>
            <a:r>
              <a:rPr lang="en-US" altLang="zh-CN" dirty="0" smtClean="0"/>
              <a:t> DB </a:t>
            </a:r>
            <a:r>
              <a:rPr lang="zh-CN" altLang="en-US" dirty="0" smtClean="0"/>
              <a:t>产品基本信息表的数据导入</a:t>
            </a:r>
            <a:r>
              <a:rPr lang="en-US" altLang="zh-CN" dirty="0" smtClean="0"/>
              <a:t>ES</a:t>
            </a:r>
            <a:r>
              <a:rPr lang="zh-CN" altLang="en-US" dirty="0" smtClean="0"/>
              <a:t>，并建立索引。</a:t>
            </a:r>
            <a:endParaRPr lang="en-US" altLang="zh-CN" dirty="0" smtClean="0"/>
          </a:p>
          <a:p>
            <a:r>
              <a:rPr lang="en-US" altLang="zh-CN" dirty="0" smtClean="0"/>
              <a:t>2</a:t>
            </a:r>
            <a:r>
              <a:rPr lang="zh-CN" altLang="en-US" dirty="0" smtClean="0"/>
              <a:t>，方案基本表信息导入</a:t>
            </a:r>
            <a:r>
              <a:rPr lang="en-US" altLang="zh-CN" dirty="0" smtClean="0"/>
              <a:t>ES</a:t>
            </a:r>
            <a:r>
              <a:rPr lang="zh-CN" altLang="en-US" dirty="0" smtClean="0"/>
              <a:t>。</a:t>
            </a:r>
            <a:endParaRPr lang="en-US" altLang="zh-CN" dirty="0" smtClean="0"/>
          </a:p>
          <a:p>
            <a:r>
              <a:rPr lang="en-US" altLang="zh-CN" dirty="0" smtClean="0"/>
              <a:t>3</a:t>
            </a:r>
            <a:r>
              <a:rPr lang="zh-CN" altLang="en-US" dirty="0" smtClean="0"/>
              <a:t>，方案产品表信息导入</a:t>
            </a:r>
            <a:r>
              <a:rPr lang="en-US" altLang="zh-CN" dirty="0" smtClean="0"/>
              <a:t>ES</a:t>
            </a:r>
            <a:r>
              <a:rPr lang="zh-CN" altLang="en-US" dirty="0" smtClean="0"/>
              <a:t>，能通过产品搜索到方案。</a:t>
            </a:r>
            <a:endParaRPr lang="en-US" altLang="zh-CN" dirty="0" smtClean="0"/>
          </a:p>
          <a:p>
            <a:r>
              <a:rPr lang="en-US" altLang="zh-CN" dirty="0" smtClean="0"/>
              <a:t>4</a:t>
            </a:r>
            <a:r>
              <a:rPr lang="zh-CN" altLang="en-US" dirty="0" smtClean="0"/>
              <a:t>，提供基本的全文搜索服务。</a:t>
            </a:r>
            <a:endParaRPr lang="zh-CN" altLang="en-US" dirty="0"/>
          </a:p>
        </p:txBody>
      </p:sp>
    </p:spTree>
    <p:extLst>
      <p:ext uri="{BB962C8B-B14F-4D97-AF65-F5344CB8AC3E}">
        <p14:creationId xmlns:p14="http://schemas.microsoft.com/office/powerpoint/2010/main" val="302366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讨论</a:t>
            </a:r>
            <a:endParaRPr lang="zh-CN" altLang="en-US" dirty="0"/>
          </a:p>
        </p:txBody>
      </p:sp>
      <p:sp>
        <p:nvSpPr>
          <p:cNvPr id="5" name="文本框 4"/>
          <p:cNvSpPr txBox="1"/>
          <p:nvPr/>
        </p:nvSpPr>
        <p:spPr>
          <a:xfrm>
            <a:off x="1052546" y="1361732"/>
            <a:ext cx="7525709" cy="1200329"/>
          </a:xfrm>
          <a:prstGeom prst="rect">
            <a:avLst/>
          </a:prstGeom>
          <a:noFill/>
        </p:spPr>
        <p:txBody>
          <a:bodyPr wrap="square" rtlCol="0">
            <a:spAutoFit/>
          </a:bodyPr>
          <a:lstStyle/>
          <a:p>
            <a:r>
              <a:rPr lang="en-US" altLang="zh-CN" dirty="0" smtClean="0"/>
              <a:t>1</a:t>
            </a:r>
            <a:r>
              <a:rPr lang="zh-CN" altLang="en-US" dirty="0" smtClean="0"/>
              <a:t>，我们的产品表结构有点复杂，有各种</a:t>
            </a:r>
            <a:r>
              <a:rPr lang="zh-CN" altLang="en-US" smtClean="0"/>
              <a:t>树形属性表，</a:t>
            </a:r>
            <a:r>
              <a:rPr lang="zh-CN" altLang="en-US" dirty="0" smtClean="0"/>
              <a:t>如何把搜索的数据模型建立起来。总结来说，就是如何索引数据。</a:t>
            </a:r>
            <a:endParaRPr lang="en-US" altLang="zh-CN" dirty="0" smtClean="0"/>
          </a:p>
          <a:p>
            <a:r>
              <a:rPr lang="en-US" altLang="zh-CN" dirty="0" smtClean="0"/>
              <a:t>2</a:t>
            </a:r>
            <a:r>
              <a:rPr lang="zh-CN" altLang="en-US" dirty="0" smtClean="0"/>
              <a:t>，</a:t>
            </a:r>
            <a:r>
              <a:rPr lang="en-US" altLang="zh-CN" dirty="0" smtClean="0"/>
              <a:t>ES </a:t>
            </a:r>
            <a:r>
              <a:rPr lang="zh-CN" altLang="en-US" dirty="0" smtClean="0"/>
              <a:t>使用指南</a:t>
            </a:r>
            <a:endParaRPr lang="en-US" altLang="zh-CN" dirty="0"/>
          </a:p>
          <a:p>
            <a:r>
              <a:rPr lang="en-US" altLang="zh-CN" dirty="0" smtClean="0"/>
              <a:t>3</a:t>
            </a:r>
            <a:r>
              <a:rPr lang="zh-CN" altLang="en-US" dirty="0" smtClean="0"/>
              <a:t>，其他。。。。。。</a:t>
            </a:r>
            <a:endParaRPr lang="en-US" altLang="zh-CN" dirty="0" smtClean="0"/>
          </a:p>
        </p:txBody>
      </p:sp>
    </p:spTree>
    <p:extLst>
      <p:ext uri="{BB962C8B-B14F-4D97-AF65-F5344CB8AC3E}">
        <p14:creationId xmlns:p14="http://schemas.microsoft.com/office/powerpoint/2010/main" val="864003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6" name="组 5"/>
          <p:cNvGrpSpPr/>
          <p:nvPr/>
        </p:nvGrpSpPr>
        <p:grpSpPr>
          <a:xfrm>
            <a:off x="1" y="1786887"/>
            <a:ext cx="9144000" cy="1569727"/>
            <a:chOff x="1" y="3112997"/>
            <a:chExt cx="9144000" cy="1569727"/>
          </a:xfrm>
        </p:grpSpPr>
        <p:sp>
          <p:nvSpPr>
            <p:cNvPr id="3" name="矩形 2"/>
            <p:cNvSpPr/>
            <p:nvPr/>
          </p:nvSpPr>
          <p:spPr>
            <a:xfrm>
              <a:off x="1" y="3112997"/>
              <a:ext cx="9144000" cy="1569727"/>
            </a:xfrm>
            <a:prstGeom prst="rect">
              <a:avLst/>
            </a:prstGeom>
            <a:solidFill>
              <a:srgbClr val="F9B6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4" name="文本框 3"/>
            <p:cNvSpPr txBox="1"/>
            <p:nvPr/>
          </p:nvSpPr>
          <p:spPr>
            <a:xfrm>
              <a:off x="1019245" y="3543917"/>
              <a:ext cx="7105510" cy="769441"/>
            </a:xfrm>
            <a:prstGeom prst="rect">
              <a:avLst/>
            </a:prstGeom>
            <a:noFill/>
          </p:spPr>
          <p:txBody>
            <a:bodyPr wrap="square" rtlCol="0">
              <a:spAutoFit/>
            </a:bodyPr>
            <a:lstStyle/>
            <a:p>
              <a:pPr algn="ctr"/>
              <a:r>
                <a:rPr kumimoji="1" lang="en-US" altLang="zh-CN" sz="4400" dirty="0" smtClean="0">
                  <a:solidFill>
                    <a:prstClr val="black">
                      <a:lumMod val="85000"/>
                      <a:lumOff val="15000"/>
                    </a:prstClr>
                  </a:solidFill>
                  <a:latin typeface="Impact"/>
                  <a:ea typeface="微软雅黑"/>
                  <a:cs typeface="Impact"/>
                </a:rPr>
                <a:t>THANK YOU</a:t>
              </a:r>
              <a:r>
                <a:rPr kumimoji="1" lang="zh-CN" altLang="en-US" sz="4400" dirty="0" smtClean="0">
                  <a:solidFill>
                    <a:prstClr val="black">
                      <a:lumMod val="85000"/>
                      <a:lumOff val="15000"/>
                    </a:prstClr>
                  </a:solidFill>
                  <a:latin typeface="Impact"/>
                  <a:ea typeface="微软雅黑"/>
                  <a:cs typeface="Impact"/>
                </a:rPr>
                <a:t> </a:t>
              </a:r>
              <a:r>
                <a:rPr kumimoji="1" lang="en-US" altLang="zh-CN" sz="4400" dirty="0" smtClean="0">
                  <a:solidFill>
                    <a:prstClr val="black">
                      <a:lumMod val="85000"/>
                      <a:lumOff val="15000"/>
                    </a:prstClr>
                  </a:solidFill>
                  <a:latin typeface="Impact"/>
                  <a:ea typeface="微软雅黑"/>
                  <a:cs typeface="Impact"/>
                </a:rPr>
                <a:t>!</a:t>
              </a:r>
              <a:endParaRPr kumimoji="1" lang="zh-CN" altLang="en-US" sz="4400" dirty="0">
                <a:solidFill>
                  <a:prstClr val="black">
                    <a:lumMod val="85000"/>
                    <a:lumOff val="15000"/>
                  </a:prstClr>
                </a:solidFill>
                <a:latin typeface="Impact"/>
                <a:ea typeface="微软雅黑"/>
                <a:cs typeface="Impact"/>
              </a:endParaRPr>
            </a:p>
          </p:txBody>
        </p:sp>
      </p:grpSp>
    </p:spTree>
    <p:extLst>
      <p:ext uri="{BB962C8B-B14F-4D97-AF65-F5344CB8AC3E}">
        <p14:creationId xmlns:p14="http://schemas.microsoft.com/office/powerpoint/2010/main" val="20527053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搜索引擎</a:t>
            </a:r>
            <a:endParaRPr lang="zh-CN" altLang="en-US" dirty="0"/>
          </a:p>
        </p:txBody>
      </p:sp>
      <p:sp>
        <p:nvSpPr>
          <p:cNvPr id="5" name="文本框 4"/>
          <p:cNvSpPr txBox="1"/>
          <p:nvPr/>
        </p:nvSpPr>
        <p:spPr>
          <a:xfrm>
            <a:off x="1052546" y="1361732"/>
            <a:ext cx="7525709" cy="2431435"/>
          </a:xfrm>
          <a:prstGeom prst="rect">
            <a:avLst/>
          </a:prstGeom>
          <a:noFill/>
        </p:spPr>
        <p:txBody>
          <a:bodyPr wrap="square" rtlCol="0">
            <a:spAutoFit/>
          </a:bodyPr>
          <a:lstStyle/>
          <a:p>
            <a:pPr marL="342900" indent="-342900">
              <a:buFont typeface="+mj-lt"/>
              <a:buAutoNum type="arabicPeriod"/>
            </a:pPr>
            <a:r>
              <a:rPr lang="en-US" altLang="zh-CN" b="1" dirty="0" smtClean="0"/>
              <a:t>Google,Baidu,Bing,sougou,360…..</a:t>
            </a:r>
          </a:p>
          <a:p>
            <a:pPr marL="342900" indent="-342900">
              <a:buFont typeface="+mj-lt"/>
              <a:buAutoNum type="arabicPeriod"/>
            </a:pPr>
            <a:r>
              <a:rPr lang="zh-CN" altLang="en-US" b="1" dirty="0" smtClean="0"/>
              <a:t>全文搜索，</a:t>
            </a:r>
            <a:r>
              <a:rPr lang="zh-CN" altLang="en-US" sz="1600" dirty="0"/>
              <a:t>全文搜索引擎是指通过从互联网上提取的各个网站的信息（以网页文字为主），保存在自己建立的数据库中。用户发起检索请求后，系统检索与用户查询条件匹配的相关记录，然后按一定的排列顺序将结果返回给用户。从搜索结果来源的角度，全文搜索引擎又可细分为两种，一种是拥有自己的检索程序（</a:t>
            </a:r>
            <a:r>
              <a:rPr lang="en-US" altLang="zh-CN" sz="1600" dirty="0"/>
              <a:t>Indexer</a:t>
            </a:r>
            <a:r>
              <a:rPr lang="zh-CN" altLang="en-US" sz="1600" dirty="0"/>
              <a:t>），俗称“蜘蛛”（</a:t>
            </a:r>
            <a:r>
              <a:rPr lang="en-US" altLang="zh-CN" sz="1600" dirty="0"/>
              <a:t>Spider</a:t>
            </a:r>
            <a:r>
              <a:rPr lang="zh-CN" altLang="en-US" sz="1600" dirty="0"/>
              <a:t>）程序或“机器人”（</a:t>
            </a:r>
            <a:r>
              <a:rPr lang="en-US" altLang="zh-CN" sz="1600" dirty="0"/>
              <a:t>Robot</a:t>
            </a:r>
            <a:r>
              <a:rPr lang="zh-CN" altLang="en-US" sz="1600" dirty="0"/>
              <a:t>）程序，并自建网页数据库，搜索结果直接从自身的数据存储层中调用</a:t>
            </a:r>
            <a:endParaRPr lang="en-US" altLang="zh-CN" sz="1600" b="1" dirty="0" smtClean="0"/>
          </a:p>
          <a:p>
            <a:pPr marL="342900" indent="-342900">
              <a:buFont typeface="+mj-lt"/>
              <a:buAutoNum type="arabicPeriod"/>
            </a:pPr>
            <a:endParaRPr lang="en-US" altLang="zh-CN" dirty="0" smtClean="0"/>
          </a:p>
          <a:p>
            <a:pPr marL="342900" indent="-342900">
              <a:buFont typeface="+mj-lt"/>
              <a:buAutoNum type="arabicPeriod"/>
            </a:pPr>
            <a:endParaRPr lang="zh-CN" altLang="en-US" dirty="0"/>
          </a:p>
        </p:txBody>
      </p:sp>
    </p:spTree>
    <p:extLst>
      <p:ext uri="{BB962C8B-B14F-4D97-AF65-F5344CB8AC3E}">
        <p14:creationId xmlns:p14="http://schemas.microsoft.com/office/powerpoint/2010/main" val="1862237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a:t>
            </a:r>
            <a:r>
              <a:rPr lang="zh-CN" altLang="en-US" dirty="0" smtClean="0"/>
              <a:t>基础</a:t>
            </a:r>
            <a:r>
              <a:rPr lang="zh-CN" altLang="en-US" dirty="0" smtClean="0"/>
              <a:t>技术</a:t>
            </a:r>
            <a:r>
              <a:rPr lang="en-US" altLang="zh-CN" dirty="0" smtClean="0"/>
              <a:t>-</a:t>
            </a:r>
            <a:r>
              <a:rPr lang="zh-CN" altLang="en-US" dirty="0" smtClean="0"/>
              <a:t>爬虫</a:t>
            </a:r>
            <a:endParaRPr lang="zh-CN" altLang="en-US" dirty="0"/>
          </a:p>
        </p:txBody>
      </p:sp>
      <p:sp>
        <p:nvSpPr>
          <p:cNvPr id="5" name="文本框 4"/>
          <p:cNvSpPr txBox="1"/>
          <p:nvPr/>
        </p:nvSpPr>
        <p:spPr>
          <a:xfrm>
            <a:off x="1052547" y="1361732"/>
            <a:ext cx="3181356" cy="3970318"/>
          </a:xfrm>
          <a:prstGeom prst="rect">
            <a:avLst/>
          </a:prstGeom>
          <a:noFill/>
        </p:spPr>
        <p:txBody>
          <a:bodyPr wrap="square" rtlCol="0">
            <a:spAutoFit/>
          </a:bodyPr>
          <a:lstStyle/>
          <a:p>
            <a:r>
              <a:rPr lang="en-US" altLang="zh-CN" dirty="0"/>
              <a:t>1</a:t>
            </a:r>
            <a:r>
              <a:rPr lang="zh-CN" altLang="en-US" dirty="0"/>
              <a:t>）需求方提供需要抓取的种子</a:t>
            </a:r>
            <a:r>
              <a:rPr lang="en-US" altLang="zh-CN" dirty="0"/>
              <a:t>URL</a:t>
            </a:r>
            <a:r>
              <a:rPr lang="zh-CN" altLang="en-US" dirty="0"/>
              <a:t>列表，根据提供的</a:t>
            </a:r>
            <a:r>
              <a:rPr lang="en-US" altLang="zh-CN" dirty="0"/>
              <a:t>URL</a:t>
            </a:r>
            <a:r>
              <a:rPr lang="zh-CN" altLang="en-US" dirty="0"/>
              <a:t>列表和相应的优先级，建立待抓取</a:t>
            </a:r>
            <a:r>
              <a:rPr lang="en-US" altLang="zh-CN" dirty="0"/>
              <a:t>URL</a:t>
            </a:r>
            <a:r>
              <a:rPr lang="zh-CN" altLang="en-US" dirty="0"/>
              <a:t>队列（先来先抓）；</a:t>
            </a:r>
          </a:p>
          <a:p>
            <a:r>
              <a:rPr lang="en-US" altLang="zh-CN" dirty="0"/>
              <a:t>2</a:t>
            </a:r>
            <a:r>
              <a:rPr lang="zh-CN" altLang="en-US" dirty="0"/>
              <a:t>）根据待抓取</a:t>
            </a:r>
            <a:r>
              <a:rPr lang="en-US" altLang="zh-CN" dirty="0"/>
              <a:t>URL</a:t>
            </a:r>
            <a:r>
              <a:rPr lang="zh-CN" altLang="en-US" dirty="0"/>
              <a:t>队列的排序进行网页抓取；</a:t>
            </a:r>
          </a:p>
          <a:p>
            <a:r>
              <a:rPr lang="en-US" altLang="zh-CN" dirty="0"/>
              <a:t>3</a:t>
            </a:r>
            <a:r>
              <a:rPr lang="zh-CN" altLang="en-US" dirty="0"/>
              <a:t>）将获取的网页内容和信息下载到本地的网页库，并建立已抓取</a:t>
            </a:r>
            <a:r>
              <a:rPr lang="en-US" altLang="zh-CN" dirty="0"/>
              <a:t>URL</a:t>
            </a:r>
            <a:r>
              <a:rPr lang="zh-CN" altLang="en-US" dirty="0"/>
              <a:t>列表（用于去重和判断抓取的进程）；</a:t>
            </a:r>
          </a:p>
          <a:p>
            <a:r>
              <a:rPr lang="en-US" altLang="zh-CN" dirty="0"/>
              <a:t>4</a:t>
            </a:r>
            <a:r>
              <a:rPr lang="zh-CN" altLang="en-US" dirty="0"/>
              <a:t>）将已抓取的网页放入到待抓取的</a:t>
            </a:r>
            <a:r>
              <a:rPr lang="en-US" altLang="zh-CN" dirty="0"/>
              <a:t>URL</a:t>
            </a:r>
            <a:r>
              <a:rPr lang="zh-CN" altLang="en-US" dirty="0"/>
              <a:t>队列中，进行循环抓取操作；</a:t>
            </a:r>
          </a:p>
          <a:p>
            <a:pPr marL="342900" indent="-342900">
              <a:buFont typeface="+mj-lt"/>
              <a:buAutoNum type="arabicPeriod"/>
            </a:pP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427" y="338097"/>
            <a:ext cx="4611875" cy="4313624"/>
          </a:xfrm>
          <a:prstGeom prst="rect">
            <a:avLst/>
          </a:prstGeom>
        </p:spPr>
      </p:pic>
    </p:spTree>
    <p:extLst>
      <p:ext uri="{BB962C8B-B14F-4D97-AF65-F5344CB8AC3E}">
        <p14:creationId xmlns:p14="http://schemas.microsoft.com/office/powerpoint/2010/main" val="420622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搜索基础技术索引</a:t>
            </a:r>
            <a:endParaRPr lang="zh-CN" altLang="en-US" dirty="0"/>
          </a:p>
        </p:txBody>
      </p:sp>
      <p:sp>
        <p:nvSpPr>
          <p:cNvPr id="5" name="文本框 4"/>
          <p:cNvSpPr txBox="1"/>
          <p:nvPr/>
        </p:nvSpPr>
        <p:spPr>
          <a:xfrm>
            <a:off x="1052546" y="1361732"/>
            <a:ext cx="7525709" cy="2308324"/>
          </a:xfrm>
          <a:prstGeom prst="rect">
            <a:avLst/>
          </a:prstGeom>
          <a:noFill/>
        </p:spPr>
        <p:txBody>
          <a:bodyPr wrap="square" rtlCol="0">
            <a:spAutoFit/>
          </a:bodyPr>
          <a:lstStyle/>
          <a:p>
            <a:pPr marL="342900" indent="-342900">
              <a:buFont typeface="+mj-lt"/>
              <a:buAutoNum type="arabicPeriod"/>
            </a:pPr>
            <a:r>
              <a:rPr lang="zh-CN" altLang="en-US" dirty="0"/>
              <a:t>从用户的角度来看，搜索的过程是通过关键字在某种资源中寻找特定的内容的过程。而从计算机的角度来看，实现这个过程可以有两种办法。一是对所有资源逐个与关键字匹配，返回所有满足匹配的内容；二是如同字典一样事先建立一个对应表，把关键字与资源的内容对应起来，搜索时直接查找这个表即可。显而易见，第二个办法效率要高得多。建立这个对应表事实上就是建立逆向索引（</a:t>
            </a:r>
            <a:r>
              <a:rPr lang="en-US" altLang="zh-CN" dirty="0"/>
              <a:t>inverted index</a:t>
            </a:r>
            <a:r>
              <a:rPr lang="zh-CN" altLang="en-US" dirty="0"/>
              <a:t>）的</a:t>
            </a:r>
            <a:r>
              <a:rPr lang="zh-CN" altLang="en-US" dirty="0" smtClean="0"/>
              <a:t>过程。</a:t>
            </a:r>
            <a:r>
              <a:rPr lang="en-US" altLang="zh-CN" dirty="0" err="1"/>
              <a:t>Lucene</a:t>
            </a:r>
            <a:r>
              <a:rPr lang="en-US" altLang="zh-CN" dirty="0"/>
              <a:t> </a:t>
            </a:r>
            <a:r>
              <a:rPr lang="zh-CN" altLang="en-US" dirty="0"/>
              <a:t>以及基于 </a:t>
            </a:r>
            <a:r>
              <a:rPr lang="en-US" altLang="zh-CN" dirty="0" err="1"/>
              <a:t>Lucene</a:t>
            </a:r>
            <a:r>
              <a:rPr lang="en-US" altLang="zh-CN" dirty="0"/>
              <a:t> </a:t>
            </a:r>
            <a:r>
              <a:rPr lang="zh-CN" altLang="en-US" dirty="0"/>
              <a:t>的好几种分布式检索</a:t>
            </a:r>
            <a:r>
              <a:rPr lang="zh-CN" altLang="en-US" dirty="0" smtClean="0"/>
              <a:t>系统。</a:t>
            </a:r>
            <a:endParaRPr lang="en-US" altLang="zh-CN" dirty="0" smtClean="0"/>
          </a:p>
          <a:p>
            <a:pPr marL="342900" indent="-342900">
              <a:buFont typeface="+mj-lt"/>
              <a:buAutoNum type="arabicPeriod"/>
            </a:pPr>
            <a:endParaRPr lang="zh-CN" altLang="en-US" dirty="0"/>
          </a:p>
        </p:txBody>
      </p:sp>
    </p:spTree>
    <p:extLst>
      <p:ext uri="{BB962C8B-B14F-4D97-AF65-F5344CB8AC3E}">
        <p14:creationId xmlns:p14="http://schemas.microsoft.com/office/powerpoint/2010/main" val="1210319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搜索基础架构</a:t>
            </a:r>
            <a:r>
              <a:rPr lang="zh-CN" altLang="en-US" dirty="0" smtClean="0"/>
              <a:t>大</a:t>
            </a:r>
            <a:r>
              <a:rPr lang="zh-CN" altLang="en-US" dirty="0"/>
              <a:t>数据</a:t>
            </a:r>
            <a:endParaRPr lang="zh-CN" altLang="en-US" dirty="0"/>
          </a:p>
        </p:txBody>
      </p:sp>
      <p:sp>
        <p:nvSpPr>
          <p:cNvPr id="5" name="文本框 4"/>
          <p:cNvSpPr txBox="1"/>
          <p:nvPr/>
        </p:nvSpPr>
        <p:spPr>
          <a:xfrm>
            <a:off x="868296" y="1221761"/>
            <a:ext cx="3069227" cy="3951806"/>
          </a:xfrm>
          <a:prstGeom prst="rect">
            <a:avLst/>
          </a:prstGeom>
          <a:noFill/>
        </p:spPr>
        <p:txBody>
          <a:bodyPr wrap="square" rtlCol="0">
            <a:spAutoFit/>
          </a:bodyPr>
          <a:lstStyle/>
          <a:p>
            <a:pPr marL="342900" indent="-342900">
              <a:buFont typeface="+mj-lt"/>
              <a:buAutoNum type="arabicPeriod"/>
            </a:pPr>
            <a:r>
              <a:rPr lang="en-US" altLang="zh-CN" dirty="0" smtClean="0"/>
              <a:t>Google </a:t>
            </a:r>
            <a:r>
              <a:rPr lang="zh-CN" altLang="en-US" dirty="0" smtClean="0"/>
              <a:t>的三架马车，</a:t>
            </a:r>
            <a:r>
              <a:rPr lang="en-US" altLang="zh-CN" dirty="0" smtClean="0"/>
              <a:t>GFS</a:t>
            </a:r>
            <a:r>
              <a:rPr lang="zh-CN" altLang="en-US" dirty="0"/>
              <a:t>、</a:t>
            </a:r>
            <a:r>
              <a:rPr lang="en-US" altLang="zh-CN" dirty="0" err="1"/>
              <a:t>BigTable</a:t>
            </a:r>
            <a:r>
              <a:rPr lang="zh-CN" altLang="en-US" dirty="0"/>
              <a:t>、</a:t>
            </a:r>
            <a:r>
              <a:rPr lang="en-US" altLang="zh-CN" dirty="0" err="1"/>
              <a:t>MapReduce</a:t>
            </a:r>
            <a:r>
              <a:rPr lang="zh-CN" altLang="en-US" dirty="0"/>
              <a:t>，以及开源的 </a:t>
            </a:r>
            <a:r>
              <a:rPr lang="en-US" altLang="zh-CN" dirty="0" smtClean="0"/>
              <a:t>Hadoop</a:t>
            </a:r>
            <a:r>
              <a:rPr lang="zh-CN" altLang="en-US" dirty="0" smtClean="0"/>
              <a:t>。</a:t>
            </a:r>
            <a:r>
              <a:rPr lang="zh-CN" altLang="en-US" dirty="0"/>
              <a:t>对于网页搜索几百上千亿的数据容量、秒级的数据更新频率而言，没有一个类似 </a:t>
            </a:r>
            <a:r>
              <a:rPr lang="en-US" altLang="zh-CN" dirty="0"/>
              <a:t>Hadoop </a:t>
            </a:r>
            <a:r>
              <a:rPr lang="zh-CN" altLang="en-US" dirty="0"/>
              <a:t>的数据存储与处理系统根本不可想象，</a:t>
            </a:r>
            <a:r>
              <a:rPr lang="en-US" altLang="zh-CN" dirty="0"/>
              <a:t>Google </a:t>
            </a:r>
            <a:r>
              <a:rPr lang="zh-CN" altLang="en-US" dirty="0"/>
              <a:t>的三驾马车也正是搜索的现实需求催生出来的。</a:t>
            </a:r>
            <a:endParaRPr lang="en-US" altLang="zh-CN" dirty="0" smtClean="0"/>
          </a:p>
          <a:p>
            <a:endParaRPr lang="en-US" altLang="zh-CN" dirty="0" smtClean="0"/>
          </a:p>
          <a:p>
            <a:pPr marL="342900" indent="-342900">
              <a:buFont typeface="+mj-lt"/>
              <a:buAutoNum type="arabicPeriod"/>
            </a:pP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0"/>
            <a:ext cx="4572000" cy="5143500"/>
          </a:xfrm>
          <a:prstGeom prst="rect">
            <a:avLst/>
          </a:prstGeom>
        </p:spPr>
      </p:pic>
    </p:spTree>
    <p:extLst>
      <p:ext uri="{BB962C8B-B14F-4D97-AF65-F5344CB8AC3E}">
        <p14:creationId xmlns:p14="http://schemas.microsoft.com/office/powerpoint/2010/main" val="330211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搜索</a:t>
            </a:r>
            <a:r>
              <a:rPr lang="zh-CN" altLang="en-US" dirty="0"/>
              <a:t>结果</a:t>
            </a:r>
            <a:endParaRPr lang="zh-CN" altLang="en-US" dirty="0"/>
          </a:p>
        </p:txBody>
      </p:sp>
      <p:sp>
        <p:nvSpPr>
          <p:cNvPr id="5" name="文本框 4"/>
          <p:cNvSpPr txBox="1"/>
          <p:nvPr/>
        </p:nvSpPr>
        <p:spPr>
          <a:xfrm>
            <a:off x="1052546" y="1361732"/>
            <a:ext cx="7525709" cy="2308324"/>
          </a:xfrm>
          <a:prstGeom prst="rect">
            <a:avLst/>
          </a:prstGeom>
          <a:noFill/>
        </p:spPr>
        <p:txBody>
          <a:bodyPr wrap="square" rtlCol="0">
            <a:spAutoFit/>
          </a:bodyPr>
          <a:lstStyle/>
          <a:p>
            <a:r>
              <a:rPr lang="zh-CN" altLang="en-US" dirty="0"/>
              <a:t>谷歌</a:t>
            </a:r>
            <a:r>
              <a:rPr lang="en-US" altLang="zh-CN" dirty="0" err="1"/>
              <a:t>Pagerank</a:t>
            </a:r>
            <a:r>
              <a:rPr lang="zh-CN" altLang="en-US" dirty="0"/>
              <a:t>算法基于随机冲浪模型，基本思想是基于网站之间的相互投票，即我们常说的网站之间互相指向。如果判断一个网站是高质量站点时，那么该网站应该是被很多高质量的网站引用又或者是该网站引用了大量的高质量权威的站点</a:t>
            </a:r>
            <a:r>
              <a:rPr lang="zh-CN" altLang="en-US" dirty="0" smtClean="0"/>
              <a:t>。</a:t>
            </a:r>
            <a:endParaRPr lang="en-US" altLang="zh-CN" dirty="0" smtClean="0"/>
          </a:p>
          <a:p>
            <a:r>
              <a:rPr lang="en-US" altLang="zh-CN" dirty="0" smtClean="0"/>
              <a:t>Baidu </a:t>
            </a:r>
            <a:r>
              <a:rPr lang="zh-CN" altLang="en-US" dirty="0"/>
              <a:t>算法</a:t>
            </a:r>
            <a:r>
              <a:rPr lang="zh-CN" altLang="en-US" dirty="0"/>
              <a:t/>
            </a:r>
            <a:br>
              <a:rPr lang="zh-CN" altLang="en-US" dirty="0"/>
            </a:br>
            <a:endParaRPr lang="zh-CN" altLang="en-US" dirty="0" smtClean="0"/>
          </a:p>
          <a:p>
            <a:endParaRPr lang="zh-CN" altLang="en-US" dirty="0"/>
          </a:p>
          <a:p>
            <a:endParaRPr lang="zh-CN" altLang="en-US" dirty="0"/>
          </a:p>
        </p:txBody>
      </p:sp>
    </p:spTree>
    <p:extLst>
      <p:ext uri="{BB962C8B-B14F-4D97-AF65-F5344CB8AC3E}">
        <p14:creationId xmlns:p14="http://schemas.microsoft.com/office/powerpoint/2010/main" val="235015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我们可以做的搜索？我们要做什么样的搜索？</a:t>
            </a:r>
            <a:endParaRPr lang="zh-CN" altLang="en-US" dirty="0"/>
          </a:p>
        </p:txBody>
      </p:sp>
      <p:sp>
        <p:nvSpPr>
          <p:cNvPr id="5" name="文本框 4"/>
          <p:cNvSpPr txBox="1"/>
          <p:nvPr/>
        </p:nvSpPr>
        <p:spPr>
          <a:xfrm>
            <a:off x="1052546" y="1361732"/>
            <a:ext cx="7525709" cy="3139321"/>
          </a:xfrm>
          <a:prstGeom prst="rect">
            <a:avLst/>
          </a:prstGeom>
          <a:noFill/>
        </p:spPr>
        <p:txBody>
          <a:bodyPr wrap="square" rtlCol="0">
            <a:spAutoFit/>
          </a:bodyPr>
          <a:lstStyle/>
          <a:p>
            <a:pPr marL="342900" indent="-342900">
              <a:buFont typeface="+mj-lt"/>
              <a:buAutoNum type="arabicPeriod"/>
            </a:pPr>
            <a:endParaRPr lang="zh-CN" altLang="en-US" dirty="0" smtClean="0"/>
          </a:p>
          <a:p>
            <a:pPr marL="342900" indent="-342900">
              <a:buFont typeface="+mj-lt"/>
              <a:buAutoNum type="arabicPeriod"/>
            </a:pPr>
            <a:r>
              <a:rPr lang="zh-CN" altLang="en-US" dirty="0" smtClean="0"/>
              <a:t>搜索体验，通过大量的算法甚至人工智能技术，保障用户找到他们想要的信息，譬如通过用户搜索的内容和偏好，对返回结果进行排序，队标题摘要做一定程度的优化，以更容易理解的方式展示给用户。</a:t>
            </a:r>
          </a:p>
          <a:p>
            <a:pPr marL="342900" indent="-342900">
              <a:buFont typeface="+mj-lt"/>
              <a:buAutoNum type="arabicPeriod"/>
            </a:pPr>
            <a:r>
              <a:rPr lang="zh-CN" altLang="en-US" dirty="0" smtClean="0"/>
              <a:t>特色</a:t>
            </a:r>
            <a:r>
              <a:rPr lang="zh-CN" altLang="en-US" dirty="0"/>
              <a:t>产品、</a:t>
            </a:r>
            <a:r>
              <a:rPr lang="zh-CN" altLang="en-US" dirty="0" smtClean="0"/>
              <a:t>创新，主要针对特定的领域搜索。</a:t>
            </a:r>
            <a:endParaRPr lang="zh-CN" altLang="en-US" dirty="0"/>
          </a:p>
          <a:p>
            <a:pPr marL="342900" indent="-342900">
              <a:buFont typeface="+mj-lt"/>
              <a:buAutoNum type="arabicPeriod"/>
            </a:pPr>
            <a:r>
              <a:rPr lang="zh-CN" altLang="en-US" dirty="0"/>
              <a:t>垂直搜索</a:t>
            </a:r>
            <a:r>
              <a:rPr lang="zh-CN" altLang="en-US" dirty="0" smtClean="0"/>
              <a:t>服务，视频，音乐，地图。。。。</a:t>
            </a:r>
            <a:endParaRPr lang="zh-CN" altLang="en-US" dirty="0"/>
          </a:p>
          <a:p>
            <a:pPr marL="342900" indent="-342900">
              <a:buFont typeface="+mj-lt"/>
              <a:buAutoNum type="arabicPeriod"/>
            </a:pPr>
            <a:r>
              <a:rPr lang="zh-CN" altLang="en-US" dirty="0"/>
              <a:t>搜索实体</a:t>
            </a:r>
            <a:r>
              <a:rPr lang="zh-CN" altLang="en-US" dirty="0" smtClean="0"/>
              <a:t>化，同时</a:t>
            </a:r>
            <a:r>
              <a:rPr lang="zh-CN" altLang="en-US" dirty="0"/>
              <a:t>通过搜索聚合进行信息权威度、价值的筛选，优先</a:t>
            </a:r>
            <a:r>
              <a:rPr lang="zh-CN" altLang="en-US" dirty="0" smtClean="0"/>
              <a:t>把权威的产品或设计方案等推荐给用户，</a:t>
            </a:r>
            <a:r>
              <a:rPr lang="zh-CN" altLang="en-US" dirty="0"/>
              <a:t>进而降低用户被虚假信息误导的可能。</a:t>
            </a:r>
          </a:p>
          <a:p>
            <a:endParaRPr lang="zh-CN" altLang="en-US" dirty="0" smtClean="0"/>
          </a:p>
          <a:p>
            <a:pPr marL="342900" indent="-342900">
              <a:buFont typeface="+mj-lt"/>
              <a:buAutoNum type="arabicPeriod"/>
            </a:pPr>
            <a:endParaRPr lang="zh-CN" altLang="en-US" dirty="0"/>
          </a:p>
        </p:txBody>
      </p:sp>
    </p:spTree>
    <p:extLst>
      <p:ext uri="{BB962C8B-B14F-4D97-AF65-F5344CB8AC3E}">
        <p14:creationId xmlns:p14="http://schemas.microsoft.com/office/powerpoint/2010/main" val="141167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746650"/>
          </a:xfrm>
        </p:spPr>
        <p:txBody>
          <a:bodyPr/>
          <a:lstStyle/>
          <a:p>
            <a:r>
              <a:rPr lang="zh-CN" altLang="en-US" dirty="0" smtClean="0"/>
              <a:t>我们搜索与互联网搜索比较</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2719821579"/>
              </p:ext>
            </p:extLst>
          </p:nvPr>
        </p:nvGraphicFramePr>
        <p:xfrm>
          <a:off x="1010884" y="1289689"/>
          <a:ext cx="6096000" cy="25958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zh-CN" altLang="en-US" dirty="0" smtClean="0"/>
                        <a:t>对比</a:t>
                      </a:r>
                      <a:endParaRPr lang="zh-CN" altLang="en-US" dirty="0"/>
                    </a:p>
                  </a:txBody>
                  <a:tcPr/>
                </a:tc>
                <a:tc>
                  <a:txBody>
                    <a:bodyPr/>
                    <a:lstStyle/>
                    <a:p>
                      <a:r>
                        <a:rPr lang="zh-CN" altLang="en-US" dirty="0" smtClean="0"/>
                        <a:t>互联网搜索</a:t>
                      </a:r>
                      <a:endParaRPr lang="zh-CN" altLang="en-US" dirty="0"/>
                    </a:p>
                  </a:txBody>
                  <a:tcPr/>
                </a:tc>
                <a:tc>
                  <a:txBody>
                    <a:bodyPr/>
                    <a:lstStyle/>
                    <a:p>
                      <a:r>
                        <a:rPr lang="zh-CN" altLang="en-US" dirty="0" smtClean="0"/>
                        <a:t>企业级搜索</a:t>
                      </a:r>
                      <a:endParaRPr lang="zh-CN" altLang="en-US" dirty="0"/>
                    </a:p>
                  </a:txBody>
                  <a:tcPr/>
                </a:tc>
              </a:tr>
              <a:tr h="370840">
                <a:tc>
                  <a:txBody>
                    <a:bodyPr/>
                    <a:lstStyle/>
                    <a:p>
                      <a:r>
                        <a:rPr lang="zh-CN" altLang="en-US" dirty="0" smtClean="0"/>
                        <a:t>数据来源</a:t>
                      </a:r>
                      <a:endParaRPr lang="zh-CN" altLang="en-US" dirty="0"/>
                    </a:p>
                  </a:txBody>
                  <a:tcPr/>
                </a:tc>
                <a:tc>
                  <a:txBody>
                    <a:bodyPr/>
                    <a:lstStyle/>
                    <a:p>
                      <a:r>
                        <a:rPr lang="zh-CN" altLang="en-US" dirty="0" smtClean="0"/>
                        <a:t>主要来自网页</a:t>
                      </a:r>
                      <a:endParaRPr lang="zh-CN" altLang="en-US" dirty="0"/>
                    </a:p>
                  </a:txBody>
                  <a:tcPr/>
                </a:tc>
                <a:tc>
                  <a:txBody>
                    <a:bodyPr/>
                    <a:lstStyle/>
                    <a:p>
                      <a:r>
                        <a:rPr lang="zh-CN" altLang="en-US" dirty="0" smtClean="0"/>
                        <a:t>数据库，文档，日志</a:t>
                      </a:r>
                      <a:endParaRPr lang="zh-CN" altLang="en-US" dirty="0"/>
                    </a:p>
                  </a:txBody>
                  <a:tcPr/>
                </a:tc>
              </a:tr>
              <a:tr h="370840">
                <a:tc>
                  <a:txBody>
                    <a:bodyPr/>
                    <a:lstStyle/>
                    <a:p>
                      <a:r>
                        <a:rPr lang="zh-CN" altLang="en-US" dirty="0" smtClean="0"/>
                        <a:t>数据抽取方式</a:t>
                      </a:r>
                      <a:endParaRPr lang="zh-CN" altLang="en-US" dirty="0"/>
                    </a:p>
                  </a:txBody>
                  <a:tcPr/>
                </a:tc>
                <a:tc>
                  <a:txBody>
                    <a:bodyPr/>
                    <a:lstStyle/>
                    <a:p>
                      <a:r>
                        <a:rPr lang="zh-CN" altLang="en-US" dirty="0" smtClean="0"/>
                        <a:t>爬虫</a:t>
                      </a:r>
                      <a:endParaRPr lang="zh-CN" altLang="en-US" dirty="0"/>
                    </a:p>
                  </a:txBody>
                  <a:tcPr/>
                </a:tc>
                <a:tc>
                  <a:txBody>
                    <a:bodyPr/>
                    <a:lstStyle/>
                    <a:p>
                      <a:r>
                        <a:rPr lang="zh-CN" altLang="en-US" dirty="0" smtClean="0"/>
                        <a:t>自己生产</a:t>
                      </a:r>
                      <a:endParaRPr lang="zh-CN" altLang="en-US" dirty="0"/>
                    </a:p>
                  </a:txBody>
                  <a:tcPr/>
                </a:tc>
              </a:tr>
              <a:tr h="370840">
                <a:tc>
                  <a:txBody>
                    <a:bodyPr/>
                    <a:lstStyle/>
                    <a:p>
                      <a:r>
                        <a:rPr lang="zh-CN" altLang="en-US" dirty="0" smtClean="0"/>
                        <a:t>数据更新频率</a:t>
                      </a:r>
                      <a:endParaRPr lang="zh-CN" altLang="en-US" dirty="0"/>
                    </a:p>
                  </a:txBody>
                  <a:tcPr/>
                </a:tc>
                <a:tc>
                  <a:txBody>
                    <a:bodyPr/>
                    <a:lstStyle/>
                    <a:p>
                      <a:r>
                        <a:rPr lang="zh-CN" altLang="en-US" dirty="0" smtClean="0"/>
                        <a:t>很久才需要更新</a:t>
                      </a:r>
                      <a:endParaRPr lang="zh-CN" altLang="en-US" dirty="0"/>
                    </a:p>
                  </a:txBody>
                  <a:tcPr/>
                </a:tc>
                <a:tc>
                  <a:txBody>
                    <a:bodyPr/>
                    <a:lstStyle/>
                    <a:p>
                      <a:r>
                        <a:rPr lang="zh-CN" altLang="en-US" dirty="0" smtClean="0"/>
                        <a:t>近实时</a:t>
                      </a:r>
                      <a:endParaRPr lang="zh-CN" altLang="en-US" dirty="0"/>
                    </a:p>
                  </a:txBody>
                  <a:tcPr/>
                </a:tc>
              </a:tr>
              <a:tr h="370840">
                <a:tc>
                  <a:txBody>
                    <a:bodyPr/>
                    <a:lstStyle/>
                    <a:p>
                      <a:r>
                        <a:rPr lang="zh-CN" altLang="en-US" dirty="0" smtClean="0"/>
                        <a:t>数据完整性</a:t>
                      </a:r>
                      <a:endParaRPr lang="zh-CN" altLang="en-US" dirty="0"/>
                    </a:p>
                  </a:txBody>
                  <a:tcPr/>
                </a:tc>
                <a:tc>
                  <a:txBody>
                    <a:bodyPr/>
                    <a:lstStyle/>
                    <a:p>
                      <a:r>
                        <a:rPr lang="zh-CN" altLang="en-US" dirty="0" smtClean="0"/>
                        <a:t>可以接受搜素不到结果</a:t>
                      </a:r>
                      <a:endParaRPr lang="zh-CN" altLang="en-US" dirty="0"/>
                    </a:p>
                  </a:txBody>
                  <a:tcPr/>
                </a:tc>
                <a:tc>
                  <a:txBody>
                    <a:bodyPr/>
                    <a:lstStyle/>
                    <a:p>
                      <a:r>
                        <a:rPr lang="zh-CN" altLang="en-US" dirty="0" smtClean="0"/>
                        <a:t>计划数据必须搜索到</a:t>
                      </a:r>
                      <a:endParaRPr lang="zh-CN" altLang="en-US" dirty="0"/>
                    </a:p>
                  </a:txBody>
                  <a:tcPr/>
                </a:tc>
              </a:tr>
              <a:tr h="370840">
                <a:tc>
                  <a:txBody>
                    <a:bodyPr/>
                    <a:lstStyle/>
                    <a:p>
                      <a:r>
                        <a:rPr lang="zh-CN" altLang="en-US" dirty="0" smtClean="0"/>
                        <a:t>结果控制</a:t>
                      </a:r>
                      <a:endParaRPr lang="zh-CN" altLang="en-US" dirty="0"/>
                    </a:p>
                  </a:txBody>
                  <a:tcPr/>
                </a:tc>
                <a:tc>
                  <a:txBody>
                    <a:bodyPr/>
                    <a:lstStyle/>
                    <a:p>
                      <a:r>
                        <a:rPr lang="en-US" altLang="zh-CN" dirty="0" err="1" smtClean="0"/>
                        <a:t>Pagerank</a:t>
                      </a:r>
                      <a:r>
                        <a:rPr lang="en-US" altLang="zh-CN" dirty="0" smtClean="0"/>
                        <a:t> </a:t>
                      </a:r>
                      <a:r>
                        <a:rPr lang="zh-CN" altLang="en-US" dirty="0" smtClean="0"/>
                        <a:t>算法等</a:t>
                      </a:r>
                      <a:endParaRPr lang="zh-CN" altLang="en-US" dirty="0"/>
                    </a:p>
                  </a:txBody>
                  <a:tcPr/>
                </a:tc>
                <a:tc>
                  <a:txBody>
                    <a:bodyPr/>
                    <a:lstStyle/>
                    <a:p>
                      <a:r>
                        <a:rPr lang="zh-CN" altLang="en-US" dirty="0" smtClean="0"/>
                        <a:t>具体的业务逻辑</a:t>
                      </a:r>
                      <a:endParaRPr lang="zh-CN" altLang="en-US" dirty="0"/>
                    </a:p>
                  </a:txBody>
                  <a:tcPr/>
                </a:tc>
              </a:tr>
              <a:tr h="370840">
                <a:tc>
                  <a:txBody>
                    <a:bodyPr/>
                    <a:lstStyle/>
                    <a:p>
                      <a:r>
                        <a:rPr lang="zh-CN" altLang="en-US" dirty="0" smtClean="0"/>
                        <a:t>索引结构</a:t>
                      </a:r>
                      <a:endParaRPr lang="zh-CN" altLang="en-US" dirty="0"/>
                    </a:p>
                  </a:txBody>
                  <a:tcPr/>
                </a:tc>
                <a:tc>
                  <a:txBody>
                    <a:bodyPr/>
                    <a:lstStyle/>
                    <a:p>
                      <a:r>
                        <a:rPr lang="zh-CN" altLang="en-US" dirty="0" smtClean="0"/>
                        <a:t>比较标准</a:t>
                      </a:r>
                      <a:endParaRPr lang="zh-CN" altLang="en-US" dirty="0"/>
                    </a:p>
                  </a:txBody>
                  <a:tcPr/>
                </a:tc>
                <a:tc>
                  <a:txBody>
                    <a:bodyPr/>
                    <a:lstStyle/>
                    <a:p>
                      <a:r>
                        <a:rPr lang="zh-CN" altLang="en-US" dirty="0" smtClean="0"/>
                        <a:t>具体的业务场景</a:t>
                      </a:r>
                      <a:endParaRPr lang="zh-CN" altLang="en-US" dirty="0"/>
                    </a:p>
                  </a:txBody>
                  <a:tcPr/>
                </a:tc>
              </a:tr>
            </a:tbl>
          </a:graphicData>
        </a:graphic>
      </p:graphicFrame>
    </p:spTree>
    <p:extLst>
      <p:ext uri="{BB962C8B-B14F-4D97-AF65-F5344CB8AC3E}">
        <p14:creationId xmlns:p14="http://schemas.microsoft.com/office/powerpoint/2010/main" val="14657488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网状">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2245</TotalTime>
  <Words>1425</Words>
  <Application>Microsoft Office PowerPoint</Application>
  <PresentationFormat>全屏显示(16:9)</PresentationFormat>
  <Paragraphs>126</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宋体</vt:lpstr>
      <vt:lpstr>微软雅黑</vt:lpstr>
      <vt:lpstr>Arial</vt:lpstr>
      <vt:lpstr>Calibri</vt:lpstr>
      <vt:lpstr>Century Gothic</vt:lpstr>
      <vt:lpstr>Impact</vt:lpstr>
      <vt:lpstr>网状</vt:lpstr>
      <vt:lpstr>PowerPoint 演示文稿</vt:lpstr>
      <vt:lpstr>大纲</vt:lpstr>
      <vt:lpstr>搜索引擎</vt:lpstr>
      <vt:lpstr>搜索基础技术-爬虫</vt:lpstr>
      <vt:lpstr>搜索基础技术索引</vt:lpstr>
      <vt:lpstr>搜索基础架构大数据</vt:lpstr>
      <vt:lpstr>搜索结果</vt:lpstr>
      <vt:lpstr>我们可以做的搜索？我们要做什么样的搜索？</vt:lpstr>
      <vt:lpstr>我们搜索与互联网搜索比较</vt:lpstr>
      <vt:lpstr>我们该如何做搜索？</vt:lpstr>
      <vt:lpstr>我们的搜索应该满足什么？</vt:lpstr>
      <vt:lpstr>三度空间的搜索应该是什么？</vt:lpstr>
      <vt:lpstr>我们首先看看别人的搜索JD</vt:lpstr>
      <vt:lpstr>我们首先看看别人的搜索结果排序</vt:lpstr>
      <vt:lpstr>我们首先看看别人的搜索结果排序</vt:lpstr>
      <vt:lpstr>我们首先看看别人的搜索结果排序</vt:lpstr>
      <vt:lpstr>搜索广告</vt:lpstr>
      <vt:lpstr>匹配模式</vt:lpstr>
      <vt:lpstr>搜索广告</vt:lpstr>
      <vt:lpstr>分词</vt:lpstr>
      <vt:lpstr>分词</vt:lpstr>
      <vt:lpstr>PowerPoint 演示文稿</vt:lpstr>
      <vt:lpstr>PowerPoint 演示文稿</vt:lpstr>
      <vt:lpstr>设想 &amp; 计划 &amp; 目标</vt:lpstr>
      <vt:lpstr>讨论</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Administrator</cp:lastModifiedBy>
  <cp:revision>216</cp:revision>
  <dcterms:created xsi:type="dcterms:W3CDTF">2010-04-12T23:12:02Z</dcterms:created>
  <dcterms:modified xsi:type="dcterms:W3CDTF">2017-11-08T09:33:11Z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